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5"/>
  </p:notesMasterIdLst>
  <p:sldIdLst>
    <p:sldId id="260" r:id="rId2"/>
    <p:sldId id="258" r:id="rId3"/>
    <p:sldId id="342" r:id="rId4"/>
    <p:sldId id="343" r:id="rId5"/>
    <p:sldId id="259" r:id="rId6"/>
    <p:sldId id="368" r:id="rId7"/>
    <p:sldId id="364" r:id="rId8"/>
    <p:sldId id="370" r:id="rId9"/>
    <p:sldId id="385" r:id="rId10"/>
    <p:sldId id="378" r:id="rId11"/>
    <p:sldId id="379" r:id="rId12"/>
    <p:sldId id="380" r:id="rId13"/>
    <p:sldId id="381" r:id="rId14"/>
    <p:sldId id="382" r:id="rId15"/>
    <p:sldId id="383" r:id="rId16"/>
    <p:sldId id="384" r:id="rId17"/>
    <p:sldId id="363" r:id="rId18"/>
    <p:sldId id="261" r:id="rId19"/>
    <p:sldId id="264" r:id="rId20"/>
    <p:sldId id="262" r:id="rId21"/>
    <p:sldId id="263" r:id="rId22"/>
    <p:sldId id="265" r:id="rId23"/>
    <p:sldId id="266" r:id="rId24"/>
    <p:sldId id="341" r:id="rId25"/>
    <p:sldId id="267" r:id="rId26"/>
    <p:sldId id="268" r:id="rId27"/>
    <p:sldId id="269" r:id="rId28"/>
    <p:sldId id="270" r:id="rId29"/>
    <p:sldId id="271" r:id="rId30"/>
    <p:sldId id="272" r:id="rId31"/>
    <p:sldId id="344" r:id="rId32"/>
    <p:sldId id="273" r:id="rId33"/>
    <p:sldId id="274" r:id="rId34"/>
    <p:sldId id="275" r:id="rId35"/>
    <p:sldId id="276" r:id="rId36"/>
    <p:sldId id="354" r:id="rId37"/>
    <p:sldId id="355" r:id="rId38"/>
    <p:sldId id="356" r:id="rId39"/>
    <p:sldId id="349" r:id="rId40"/>
    <p:sldId id="277" r:id="rId41"/>
    <p:sldId id="278" r:id="rId42"/>
    <p:sldId id="279" r:id="rId43"/>
    <p:sldId id="280" r:id="rId44"/>
    <p:sldId id="281" r:id="rId45"/>
    <p:sldId id="386" r:id="rId46"/>
    <p:sldId id="284" r:id="rId47"/>
    <p:sldId id="285" r:id="rId48"/>
    <p:sldId id="357" r:id="rId49"/>
    <p:sldId id="358" r:id="rId50"/>
    <p:sldId id="288" r:id="rId51"/>
    <p:sldId id="289" r:id="rId52"/>
    <p:sldId id="290" r:id="rId53"/>
    <p:sldId id="390" r:id="rId54"/>
    <p:sldId id="387" r:id="rId55"/>
    <p:sldId id="293" r:id="rId56"/>
    <p:sldId id="345" r:id="rId57"/>
    <p:sldId id="294" r:id="rId58"/>
    <p:sldId id="296" r:id="rId59"/>
    <p:sldId id="297" r:id="rId60"/>
    <p:sldId id="298" r:id="rId61"/>
    <p:sldId id="299" r:id="rId62"/>
    <p:sldId id="301" r:id="rId63"/>
    <p:sldId id="302" r:id="rId64"/>
    <p:sldId id="303" r:id="rId65"/>
    <p:sldId id="304" r:id="rId66"/>
    <p:sldId id="346" r:id="rId67"/>
    <p:sldId id="305" r:id="rId68"/>
    <p:sldId id="306" r:id="rId69"/>
    <p:sldId id="307" r:id="rId70"/>
    <p:sldId id="308" r:id="rId71"/>
    <p:sldId id="309" r:id="rId72"/>
    <p:sldId id="310" r:id="rId73"/>
    <p:sldId id="359" r:id="rId74"/>
    <p:sldId id="312" r:id="rId75"/>
    <p:sldId id="313" r:id="rId76"/>
    <p:sldId id="314" r:id="rId77"/>
    <p:sldId id="316" r:id="rId78"/>
    <p:sldId id="317" r:id="rId79"/>
    <p:sldId id="319" r:id="rId80"/>
    <p:sldId id="320" r:id="rId81"/>
    <p:sldId id="321" r:id="rId82"/>
    <p:sldId id="323" r:id="rId83"/>
    <p:sldId id="360" r:id="rId84"/>
    <p:sldId id="362" r:id="rId85"/>
    <p:sldId id="326" r:id="rId86"/>
    <p:sldId id="327" r:id="rId87"/>
    <p:sldId id="328" r:id="rId88"/>
    <p:sldId id="329" r:id="rId89"/>
    <p:sldId id="330" r:id="rId90"/>
    <p:sldId id="340" r:id="rId91"/>
    <p:sldId id="334" r:id="rId92"/>
    <p:sldId id="335" r:id="rId93"/>
    <p:sldId id="336" r:id="rId94"/>
    <p:sldId id="337" r:id="rId95"/>
    <p:sldId id="371" r:id="rId96"/>
    <p:sldId id="373" r:id="rId97"/>
    <p:sldId id="374" r:id="rId98"/>
    <p:sldId id="388" r:id="rId99"/>
    <p:sldId id="375" r:id="rId100"/>
    <p:sldId id="376" r:id="rId101"/>
    <p:sldId id="377" r:id="rId102"/>
    <p:sldId id="347" r:id="rId103"/>
    <p:sldId id="338" r:id="rId104"/>
  </p:sldIdLst>
  <p:sldSz cx="10044113" cy="7740650"/>
  <p:notesSz cx="6858000" cy="9144000"/>
  <p:defaultTextStyle>
    <a:defPPr>
      <a:defRPr lang="es-MX"/>
    </a:defPPr>
    <a:lvl1pPr marL="0" algn="l" defTabSz="1016264" rtl="0" eaLnBrk="1" latinLnBrk="0" hangingPunct="1">
      <a:defRPr sz="2001" kern="1200">
        <a:solidFill>
          <a:schemeClr val="tx1"/>
        </a:solidFill>
        <a:latin typeface="+mn-lt"/>
        <a:ea typeface="+mn-ea"/>
        <a:cs typeface="+mn-cs"/>
      </a:defRPr>
    </a:lvl1pPr>
    <a:lvl2pPr marL="508132" algn="l" defTabSz="1016264" rtl="0" eaLnBrk="1" latinLnBrk="0" hangingPunct="1">
      <a:defRPr sz="2001" kern="1200">
        <a:solidFill>
          <a:schemeClr val="tx1"/>
        </a:solidFill>
        <a:latin typeface="+mn-lt"/>
        <a:ea typeface="+mn-ea"/>
        <a:cs typeface="+mn-cs"/>
      </a:defRPr>
    </a:lvl2pPr>
    <a:lvl3pPr marL="1016264" algn="l" defTabSz="1016264" rtl="0" eaLnBrk="1" latinLnBrk="0" hangingPunct="1">
      <a:defRPr sz="2001" kern="1200">
        <a:solidFill>
          <a:schemeClr val="tx1"/>
        </a:solidFill>
        <a:latin typeface="+mn-lt"/>
        <a:ea typeface="+mn-ea"/>
        <a:cs typeface="+mn-cs"/>
      </a:defRPr>
    </a:lvl3pPr>
    <a:lvl4pPr marL="1524396" algn="l" defTabSz="1016264" rtl="0" eaLnBrk="1" latinLnBrk="0" hangingPunct="1">
      <a:defRPr sz="2001" kern="1200">
        <a:solidFill>
          <a:schemeClr val="tx1"/>
        </a:solidFill>
        <a:latin typeface="+mn-lt"/>
        <a:ea typeface="+mn-ea"/>
        <a:cs typeface="+mn-cs"/>
      </a:defRPr>
    </a:lvl4pPr>
    <a:lvl5pPr marL="2032528" algn="l" defTabSz="1016264" rtl="0" eaLnBrk="1" latinLnBrk="0" hangingPunct="1">
      <a:defRPr sz="2001" kern="1200">
        <a:solidFill>
          <a:schemeClr val="tx1"/>
        </a:solidFill>
        <a:latin typeface="+mn-lt"/>
        <a:ea typeface="+mn-ea"/>
        <a:cs typeface="+mn-cs"/>
      </a:defRPr>
    </a:lvl5pPr>
    <a:lvl6pPr marL="2540660" algn="l" defTabSz="1016264" rtl="0" eaLnBrk="1" latinLnBrk="0" hangingPunct="1">
      <a:defRPr sz="2001" kern="1200">
        <a:solidFill>
          <a:schemeClr val="tx1"/>
        </a:solidFill>
        <a:latin typeface="+mn-lt"/>
        <a:ea typeface="+mn-ea"/>
        <a:cs typeface="+mn-cs"/>
      </a:defRPr>
    </a:lvl6pPr>
    <a:lvl7pPr marL="3048792" algn="l" defTabSz="1016264" rtl="0" eaLnBrk="1" latinLnBrk="0" hangingPunct="1">
      <a:defRPr sz="2001" kern="1200">
        <a:solidFill>
          <a:schemeClr val="tx1"/>
        </a:solidFill>
        <a:latin typeface="+mn-lt"/>
        <a:ea typeface="+mn-ea"/>
        <a:cs typeface="+mn-cs"/>
      </a:defRPr>
    </a:lvl7pPr>
    <a:lvl8pPr marL="3556925" algn="l" defTabSz="1016264" rtl="0" eaLnBrk="1" latinLnBrk="0" hangingPunct="1">
      <a:defRPr sz="2001" kern="1200">
        <a:solidFill>
          <a:schemeClr val="tx1"/>
        </a:solidFill>
        <a:latin typeface="+mn-lt"/>
        <a:ea typeface="+mn-ea"/>
        <a:cs typeface="+mn-cs"/>
      </a:defRPr>
    </a:lvl8pPr>
    <a:lvl9pPr marL="4065057" algn="l" defTabSz="1016264" rtl="0" eaLnBrk="1" latinLnBrk="0" hangingPunct="1">
      <a:defRPr sz="20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5" userDrawn="1">
          <p15:clr>
            <a:srgbClr val="A4A3A4"/>
          </p15:clr>
        </p15:guide>
        <p15:guide id="2" pos="31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E97"/>
    <a:srgbClr val="B3518E"/>
    <a:srgbClr val="FF272F"/>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autoAdjust="0"/>
    <p:restoredTop sz="94384" autoAdjust="0"/>
  </p:normalViewPr>
  <p:slideViewPr>
    <p:cSldViewPr snapToGrid="0">
      <p:cViewPr varScale="1">
        <p:scale>
          <a:sx n="63" d="100"/>
          <a:sy n="63" d="100"/>
        </p:scale>
        <p:origin x="1440" y="84"/>
      </p:cViewPr>
      <p:guideLst>
        <p:guide orient="horz" pos="2415"/>
        <p:guide pos="31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C9195-87C3-4D93-A7F9-E35AA645183D}" type="doc">
      <dgm:prSet loTypeId="urn:microsoft.com/office/officeart/2005/8/layout/cycle5" loCatId="cycle" qsTypeId="urn:microsoft.com/office/officeart/2005/8/quickstyle/simple3" qsCatId="simple" csTypeId="urn:microsoft.com/office/officeart/2005/8/colors/colorful2" csCatId="colorful" phldr="1"/>
      <dgm:spPr/>
    </dgm:pt>
    <dgm:pt modelId="{23422E45-4AE9-4C03-8532-B7169AB366FE}">
      <dgm:prSet phldrT="[Texto]" custT="1"/>
      <dgm:spPr/>
      <dgm:t>
        <a:bodyPr/>
        <a:lstStyle/>
        <a:p>
          <a:r>
            <a:rPr lang="es-MX" sz="2800" b="1" dirty="0" smtClean="0">
              <a:latin typeface="Arial Narrow" panose="020B0606020202030204" pitchFamily="34" charset="0"/>
            </a:rPr>
            <a:t>Presentar el funcionamiento del SIPOT</a:t>
          </a:r>
          <a:endParaRPr lang="es-MX" sz="2800" b="1" dirty="0">
            <a:latin typeface="Arial Narrow" panose="020B0606020202030204" pitchFamily="34" charset="0"/>
          </a:endParaRPr>
        </a:p>
      </dgm:t>
    </dgm:pt>
    <dgm:pt modelId="{BFA62150-FC73-4DF3-A72E-48B3CE079CFC}" type="parTrans" cxnId="{D36A35E5-F8E1-4EB8-8722-43A2E5547370}">
      <dgm:prSet/>
      <dgm:spPr/>
      <dgm:t>
        <a:bodyPr/>
        <a:lstStyle/>
        <a:p>
          <a:endParaRPr lang="es-MX" sz="1600"/>
        </a:p>
      </dgm:t>
    </dgm:pt>
    <dgm:pt modelId="{29EA926B-80D7-4265-92AA-4E83C905C5DD}" type="sibTrans" cxnId="{D36A35E5-F8E1-4EB8-8722-43A2E5547370}">
      <dgm:prSet/>
      <dgm:spPr/>
      <dgm:t>
        <a:bodyPr/>
        <a:lstStyle/>
        <a:p>
          <a:endParaRPr lang="es-MX" sz="1600"/>
        </a:p>
      </dgm:t>
    </dgm:pt>
    <dgm:pt modelId="{3DAE2FEE-D163-4B51-80E3-09B254BA3BB6}">
      <dgm:prSet phldrT="[Texto]" custT="1"/>
      <dgm:spPr/>
      <dgm:t>
        <a:bodyPr/>
        <a:lstStyle/>
        <a:p>
          <a:r>
            <a:rPr lang="es-MX" sz="2000" b="1" dirty="0" smtClean="0">
              <a:latin typeface="+mj-lt"/>
              <a:ea typeface="Times New Roman" pitchFamily="18" charset="0"/>
              <a:cs typeface="Calibri" pitchFamily="34" charset="0"/>
            </a:rPr>
            <a:t>Identificar las acciones que les corresponde atender de acuerdo a su rol</a:t>
          </a:r>
          <a:endParaRPr lang="es-MX" sz="2000" b="1" dirty="0">
            <a:latin typeface="+mj-lt"/>
          </a:endParaRPr>
        </a:p>
      </dgm:t>
    </dgm:pt>
    <dgm:pt modelId="{D9E65A2C-E907-400C-ACB6-5385789CB1CE}" type="parTrans" cxnId="{1C221E5C-EA2C-4D29-91DF-16A8A8F996DF}">
      <dgm:prSet/>
      <dgm:spPr/>
      <dgm:t>
        <a:bodyPr/>
        <a:lstStyle/>
        <a:p>
          <a:endParaRPr lang="es-MX" sz="1600"/>
        </a:p>
      </dgm:t>
    </dgm:pt>
    <dgm:pt modelId="{1371222C-D790-4DAD-9C0D-897FB7F5EE16}" type="sibTrans" cxnId="{1C221E5C-EA2C-4D29-91DF-16A8A8F996DF}">
      <dgm:prSet/>
      <dgm:spPr/>
      <dgm:t>
        <a:bodyPr/>
        <a:lstStyle/>
        <a:p>
          <a:endParaRPr lang="es-MX" sz="1600"/>
        </a:p>
      </dgm:t>
    </dgm:pt>
    <dgm:pt modelId="{1D235085-8B8F-4879-9E02-C9A857642F01}">
      <dgm:prSet phldrT="[Texto]" custT="1"/>
      <dgm:spPr/>
      <dgm:t>
        <a:bodyPr/>
        <a:lstStyle/>
        <a:p>
          <a:r>
            <a:rPr lang="es-MX" sz="2000" b="1" dirty="0" smtClean="0"/>
            <a:t>Brindar los conocimientos necesarios para atender las obligaciones en el SIPOT</a:t>
          </a:r>
          <a:endParaRPr lang="es-MX" sz="2000" b="1" dirty="0"/>
        </a:p>
      </dgm:t>
    </dgm:pt>
    <dgm:pt modelId="{92E72229-5181-473A-8566-0B27D5E5BE0E}" type="parTrans" cxnId="{B7A0EDE4-BCBA-4CD2-9AD0-DE07140E810A}">
      <dgm:prSet/>
      <dgm:spPr/>
      <dgm:t>
        <a:bodyPr/>
        <a:lstStyle/>
        <a:p>
          <a:endParaRPr lang="es-MX" sz="1600"/>
        </a:p>
      </dgm:t>
    </dgm:pt>
    <dgm:pt modelId="{49178394-0207-4C91-A6F7-94AF43AE66E0}" type="sibTrans" cxnId="{B7A0EDE4-BCBA-4CD2-9AD0-DE07140E810A}">
      <dgm:prSet/>
      <dgm:spPr/>
      <dgm:t>
        <a:bodyPr/>
        <a:lstStyle/>
        <a:p>
          <a:endParaRPr lang="es-MX" sz="1600"/>
        </a:p>
      </dgm:t>
    </dgm:pt>
    <dgm:pt modelId="{AA0AD3FA-AA9C-4B00-AF79-0C2A20F64248}" type="pres">
      <dgm:prSet presAssocID="{849C9195-87C3-4D93-A7F9-E35AA645183D}" presName="cycle" presStyleCnt="0">
        <dgm:presLayoutVars>
          <dgm:dir/>
          <dgm:resizeHandles val="exact"/>
        </dgm:presLayoutVars>
      </dgm:prSet>
      <dgm:spPr/>
    </dgm:pt>
    <dgm:pt modelId="{54B41DFB-B8DD-4C6C-B0A8-C93E719CCCC4}" type="pres">
      <dgm:prSet presAssocID="{23422E45-4AE9-4C03-8532-B7169AB366FE}" presName="node" presStyleLbl="node1" presStyleIdx="0" presStyleCnt="3" custScaleX="159459">
        <dgm:presLayoutVars>
          <dgm:bulletEnabled val="1"/>
        </dgm:presLayoutVars>
      </dgm:prSet>
      <dgm:spPr/>
      <dgm:t>
        <a:bodyPr/>
        <a:lstStyle/>
        <a:p>
          <a:endParaRPr lang="es-MX"/>
        </a:p>
      </dgm:t>
    </dgm:pt>
    <dgm:pt modelId="{EE0573D6-2811-430F-9DA7-1A4F6CFF527E}" type="pres">
      <dgm:prSet presAssocID="{23422E45-4AE9-4C03-8532-B7169AB366FE}" presName="spNode" presStyleCnt="0"/>
      <dgm:spPr/>
    </dgm:pt>
    <dgm:pt modelId="{9CCEF675-4F59-4D99-A5F4-9AC9FB01C6EE}" type="pres">
      <dgm:prSet presAssocID="{29EA926B-80D7-4265-92AA-4E83C905C5DD}" presName="sibTrans" presStyleLbl="sibTrans1D1" presStyleIdx="0" presStyleCnt="3"/>
      <dgm:spPr/>
      <dgm:t>
        <a:bodyPr/>
        <a:lstStyle/>
        <a:p>
          <a:endParaRPr lang="es-MX"/>
        </a:p>
      </dgm:t>
    </dgm:pt>
    <dgm:pt modelId="{4B7C9479-6833-4788-914E-26FA62DF5EA0}" type="pres">
      <dgm:prSet presAssocID="{3DAE2FEE-D163-4B51-80E3-09B254BA3BB6}" presName="node" presStyleLbl="node1" presStyleIdx="1" presStyleCnt="3" custScaleX="125960">
        <dgm:presLayoutVars>
          <dgm:bulletEnabled val="1"/>
        </dgm:presLayoutVars>
      </dgm:prSet>
      <dgm:spPr/>
      <dgm:t>
        <a:bodyPr/>
        <a:lstStyle/>
        <a:p>
          <a:endParaRPr lang="es-MX"/>
        </a:p>
      </dgm:t>
    </dgm:pt>
    <dgm:pt modelId="{226BD4F3-A797-4E49-B0C9-9AF7A213260A}" type="pres">
      <dgm:prSet presAssocID="{3DAE2FEE-D163-4B51-80E3-09B254BA3BB6}" presName="spNode" presStyleCnt="0"/>
      <dgm:spPr/>
    </dgm:pt>
    <dgm:pt modelId="{3B458D65-B43E-4425-91A5-F6A1B56F4160}" type="pres">
      <dgm:prSet presAssocID="{1371222C-D790-4DAD-9C0D-897FB7F5EE16}" presName="sibTrans" presStyleLbl="sibTrans1D1" presStyleIdx="1" presStyleCnt="3"/>
      <dgm:spPr/>
      <dgm:t>
        <a:bodyPr/>
        <a:lstStyle/>
        <a:p>
          <a:endParaRPr lang="es-MX"/>
        </a:p>
      </dgm:t>
    </dgm:pt>
    <dgm:pt modelId="{419AA03C-2BBB-4F6D-AA04-F855C6E8CED7}" type="pres">
      <dgm:prSet presAssocID="{1D235085-8B8F-4879-9E02-C9A857642F01}" presName="node" presStyleLbl="node1" presStyleIdx="2" presStyleCnt="3" custScaleX="150629">
        <dgm:presLayoutVars>
          <dgm:bulletEnabled val="1"/>
        </dgm:presLayoutVars>
      </dgm:prSet>
      <dgm:spPr/>
      <dgm:t>
        <a:bodyPr/>
        <a:lstStyle/>
        <a:p>
          <a:endParaRPr lang="es-MX"/>
        </a:p>
      </dgm:t>
    </dgm:pt>
    <dgm:pt modelId="{F2B6060C-F53A-40F4-9D7D-1E63BF5F9400}" type="pres">
      <dgm:prSet presAssocID="{1D235085-8B8F-4879-9E02-C9A857642F01}" presName="spNode" presStyleCnt="0"/>
      <dgm:spPr/>
    </dgm:pt>
    <dgm:pt modelId="{2A44B0F3-C11F-4B45-A267-3B8EC23E10A0}" type="pres">
      <dgm:prSet presAssocID="{49178394-0207-4C91-A6F7-94AF43AE66E0}" presName="sibTrans" presStyleLbl="sibTrans1D1" presStyleIdx="2" presStyleCnt="3"/>
      <dgm:spPr/>
      <dgm:t>
        <a:bodyPr/>
        <a:lstStyle/>
        <a:p>
          <a:endParaRPr lang="es-MX"/>
        </a:p>
      </dgm:t>
    </dgm:pt>
  </dgm:ptLst>
  <dgm:cxnLst>
    <dgm:cxn modelId="{2C10872D-BD7C-4973-9674-552EFC4420A7}" type="presOf" srcId="{49178394-0207-4C91-A6F7-94AF43AE66E0}" destId="{2A44B0F3-C11F-4B45-A267-3B8EC23E10A0}" srcOrd="0" destOrd="0" presId="urn:microsoft.com/office/officeart/2005/8/layout/cycle5"/>
    <dgm:cxn modelId="{B7A0EDE4-BCBA-4CD2-9AD0-DE07140E810A}" srcId="{849C9195-87C3-4D93-A7F9-E35AA645183D}" destId="{1D235085-8B8F-4879-9E02-C9A857642F01}" srcOrd="2" destOrd="0" parTransId="{92E72229-5181-473A-8566-0B27D5E5BE0E}" sibTransId="{49178394-0207-4C91-A6F7-94AF43AE66E0}"/>
    <dgm:cxn modelId="{1A25D818-65A5-4EE8-9273-358BC1D916AB}" type="presOf" srcId="{849C9195-87C3-4D93-A7F9-E35AA645183D}" destId="{AA0AD3FA-AA9C-4B00-AF79-0C2A20F64248}" srcOrd="0" destOrd="0" presId="urn:microsoft.com/office/officeart/2005/8/layout/cycle5"/>
    <dgm:cxn modelId="{BFF29BC4-615F-45F5-BEA5-6035EA60B531}" type="presOf" srcId="{3DAE2FEE-D163-4B51-80E3-09B254BA3BB6}" destId="{4B7C9479-6833-4788-914E-26FA62DF5EA0}" srcOrd="0" destOrd="0" presId="urn:microsoft.com/office/officeart/2005/8/layout/cycle5"/>
    <dgm:cxn modelId="{D36A35E5-F8E1-4EB8-8722-43A2E5547370}" srcId="{849C9195-87C3-4D93-A7F9-E35AA645183D}" destId="{23422E45-4AE9-4C03-8532-B7169AB366FE}" srcOrd="0" destOrd="0" parTransId="{BFA62150-FC73-4DF3-A72E-48B3CE079CFC}" sibTransId="{29EA926B-80D7-4265-92AA-4E83C905C5DD}"/>
    <dgm:cxn modelId="{DA98674A-8FB2-4AF8-8BE8-0878930B2DE8}" type="presOf" srcId="{23422E45-4AE9-4C03-8532-B7169AB366FE}" destId="{54B41DFB-B8DD-4C6C-B0A8-C93E719CCCC4}" srcOrd="0" destOrd="0" presId="urn:microsoft.com/office/officeart/2005/8/layout/cycle5"/>
    <dgm:cxn modelId="{F98F0628-EFA9-4672-8DB4-E00E41187220}" type="presOf" srcId="{1D235085-8B8F-4879-9E02-C9A857642F01}" destId="{419AA03C-2BBB-4F6D-AA04-F855C6E8CED7}" srcOrd="0" destOrd="0" presId="urn:microsoft.com/office/officeart/2005/8/layout/cycle5"/>
    <dgm:cxn modelId="{23CAF248-A284-4FF3-87AA-EB366D40EBB2}" type="presOf" srcId="{1371222C-D790-4DAD-9C0D-897FB7F5EE16}" destId="{3B458D65-B43E-4425-91A5-F6A1B56F4160}" srcOrd="0" destOrd="0" presId="urn:microsoft.com/office/officeart/2005/8/layout/cycle5"/>
    <dgm:cxn modelId="{1C221E5C-EA2C-4D29-91DF-16A8A8F996DF}" srcId="{849C9195-87C3-4D93-A7F9-E35AA645183D}" destId="{3DAE2FEE-D163-4B51-80E3-09B254BA3BB6}" srcOrd="1" destOrd="0" parTransId="{D9E65A2C-E907-400C-ACB6-5385789CB1CE}" sibTransId="{1371222C-D790-4DAD-9C0D-897FB7F5EE16}"/>
    <dgm:cxn modelId="{6D6D842C-16DD-458D-A27B-65E0CC953688}" type="presOf" srcId="{29EA926B-80D7-4265-92AA-4E83C905C5DD}" destId="{9CCEF675-4F59-4D99-A5F4-9AC9FB01C6EE}" srcOrd="0" destOrd="0" presId="urn:microsoft.com/office/officeart/2005/8/layout/cycle5"/>
    <dgm:cxn modelId="{16D442F7-839F-48A2-B906-81AA371341C7}" type="presParOf" srcId="{AA0AD3FA-AA9C-4B00-AF79-0C2A20F64248}" destId="{54B41DFB-B8DD-4C6C-B0A8-C93E719CCCC4}" srcOrd="0" destOrd="0" presId="urn:microsoft.com/office/officeart/2005/8/layout/cycle5"/>
    <dgm:cxn modelId="{F7D858A3-3337-4A8E-BDEF-4EB0F29E3D38}" type="presParOf" srcId="{AA0AD3FA-AA9C-4B00-AF79-0C2A20F64248}" destId="{EE0573D6-2811-430F-9DA7-1A4F6CFF527E}" srcOrd="1" destOrd="0" presId="urn:microsoft.com/office/officeart/2005/8/layout/cycle5"/>
    <dgm:cxn modelId="{B30C1AA6-5045-4AE1-A2FD-0143D01722AA}" type="presParOf" srcId="{AA0AD3FA-AA9C-4B00-AF79-0C2A20F64248}" destId="{9CCEF675-4F59-4D99-A5F4-9AC9FB01C6EE}" srcOrd="2" destOrd="0" presId="urn:microsoft.com/office/officeart/2005/8/layout/cycle5"/>
    <dgm:cxn modelId="{ED752B6C-7D0A-478C-9EC5-75AD6034039D}" type="presParOf" srcId="{AA0AD3FA-AA9C-4B00-AF79-0C2A20F64248}" destId="{4B7C9479-6833-4788-914E-26FA62DF5EA0}" srcOrd="3" destOrd="0" presId="urn:microsoft.com/office/officeart/2005/8/layout/cycle5"/>
    <dgm:cxn modelId="{7631FC6A-C759-4437-A7AC-7E9BC5A0CCD1}" type="presParOf" srcId="{AA0AD3FA-AA9C-4B00-AF79-0C2A20F64248}" destId="{226BD4F3-A797-4E49-B0C9-9AF7A213260A}" srcOrd="4" destOrd="0" presId="urn:microsoft.com/office/officeart/2005/8/layout/cycle5"/>
    <dgm:cxn modelId="{F96DE40D-B0C5-481E-B35F-0A0D74C162CD}" type="presParOf" srcId="{AA0AD3FA-AA9C-4B00-AF79-0C2A20F64248}" destId="{3B458D65-B43E-4425-91A5-F6A1B56F4160}" srcOrd="5" destOrd="0" presId="urn:microsoft.com/office/officeart/2005/8/layout/cycle5"/>
    <dgm:cxn modelId="{7E39E981-D5B6-4F89-BC7A-AE3E1D2DF087}" type="presParOf" srcId="{AA0AD3FA-AA9C-4B00-AF79-0C2A20F64248}" destId="{419AA03C-2BBB-4F6D-AA04-F855C6E8CED7}" srcOrd="6" destOrd="0" presId="urn:microsoft.com/office/officeart/2005/8/layout/cycle5"/>
    <dgm:cxn modelId="{A7EFE36B-D56C-48E7-BBFF-ADA083419DAC}" type="presParOf" srcId="{AA0AD3FA-AA9C-4B00-AF79-0C2A20F64248}" destId="{F2B6060C-F53A-40F4-9D7D-1E63BF5F9400}" srcOrd="7" destOrd="0" presId="urn:microsoft.com/office/officeart/2005/8/layout/cycle5"/>
    <dgm:cxn modelId="{F07FCD18-24A1-4A35-925F-F462058ACD55}" type="presParOf" srcId="{AA0AD3FA-AA9C-4B00-AF79-0C2A20F64248}" destId="{2A44B0F3-C11F-4B45-A267-3B8EC23E10A0}"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59AB88-C3CF-4FFB-B509-E01DD8559057}" type="doc">
      <dgm:prSet loTypeId="urn:microsoft.com/office/officeart/2005/8/layout/process1" loCatId="process" qsTypeId="urn:microsoft.com/office/officeart/2005/8/quickstyle/simple1" qsCatId="simple" csTypeId="urn:microsoft.com/office/officeart/2005/8/colors/accent1_2" csCatId="accent1" phldr="1"/>
      <dgm:spPr/>
    </dgm:pt>
    <dgm:pt modelId="{5AC026D7-2826-439F-926F-6B83CD62B5D9}">
      <dgm:prSet phldrT="[Texto]" custT="1"/>
      <dgm:spPr>
        <a:solidFill>
          <a:srgbClr val="610E97"/>
        </a:solidFill>
        <a:ln>
          <a:noFill/>
        </a:ln>
      </dgm:spPr>
      <dgm:t>
        <a:bodyPr/>
        <a:lstStyle/>
        <a:p>
          <a:r>
            <a:rPr lang="es-MX" sz="1500" dirty="0" smtClean="0">
              <a:latin typeface="Century Gothic" panose="020B0502020202020204" pitchFamily="34" charset="0"/>
            </a:rPr>
            <a:t>Reforma </a:t>
          </a:r>
          <a:r>
            <a:rPr lang="es-MX" sz="1500" dirty="0" err="1" smtClean="0">
              <a:latin typeface="Century Gothic" panose="020B0502020202020204" pitchFamily="34" charset="0"/>
            </a:rPr>
            <a:t>constitucio-nal</a:t>
          </a:r>
          <a:endParaRPr lang="es-MX" sz="1500" dirty="0" smtClean="0">
            <a:latin typeface="Century Gothic" panose="020B0502020202020204" pitchFamily="34" charset="0"/>
          </a:endParaRPr>
        </a:p>
        <a:p>
          <a:r>
            <a:rPr lang="es-MX" sz="1200" dirty="0" smtClean="0">
              <a:solidFill>
                <a:srgbClr val="FFC000"/>
              </a:solidFill>
              <a:latin typeface="Century Gothic" panose="020B0502020202020204" pitchFamily="34" charset="0"/>
            </a:rPr>
            <a:t>(07 de febrero de 2014)</a:t>
          </a:r>
          <a:endParaRPr lang="es-MX" sz="1200" dirty="0">
            <a:solidFill>
              <a:srgbClr val="FFC000"/>
            </a:solidFill>
            <a:latin typeface="Century Gothic" panose="020B0502020202020204" pitchFamily="34" charset="0"/>
          </a:endParaRPr>
        </a:p>
      </dgm:t>
    </dgm:pt>
    <dgm:pt modelId="{6A73B369-61C4-4350-85DA-F570726D2724}" type="parTrans" cxnId="{289F6B46-3733-449D-9150-753AB3036373}">
      <dgm:prSet/>
      <dgm:spPr/>
      <dgm:t>
        <a:bodyPr/>
        <a:lstStyle/>
        <a:p>
          <a:endParaRPr lang="es-MX"/>
        </a:p>
      </dgm:t>
    </dgm:pt>
    <dgm:pt modelId="{35A9439D-02E1-4472-BA92-8E1C466F48AF}" type="sibTrans" cxnId="{289F6B46-3733-449D-9150-753AB3036373}">
      <dgm:prSet/>
      <dgm:spPr>
        <a:solidFill>
          <a:srgbClr val="610E97"/>
        </a:solidFill>
        <a:ln>
          <a:noFill/>
        </a:ln>
      </dgm:spPr>
      <dgm:t>
        <a:bodyPr/>
        <a:lstStyle/>
        <a:p>
          <a:endParaRPr lang="es-MX"/>
        </a:p>
      </dgm:t>
    </dgm:pt>
    <dgm:pt modelId="{557B4967-C2DF-4EF0-AA71-9DE0B589E7C1}">
      <dgm:prSet phldrT="[Texto]" custT="1"/>
      <dgm:spPr>
        <a:solidFill>
          <a:srgbClr val="610E97"/>
        </a:solidFill>
        <a:ln>
          <a:noFill/>
        </a:ln>
      </dgm:spPr>
      <dgm:t>
        <a:bodyPr/>
        <a:lstStyle/>
        <a:p>
          <a:r>
            <a:rPr lang="es-MX" sz="1500" dirty="0" smtClean="0">
              <a:latin typeface="Century Gothic" panose="020B0502020202020204" pitchFamily="34" charset="0"/>
            </a:rPr>
            <a:t>Emisión de la Ley General de </a:t>
          </a:r>
          <a:r>
            <a:rPr lang="es-MX" sz="1500" dirty="0" err="1" smtClean="0">
              <a:latin typeface="Century Gothic" panose="020B0502020202020204" pitchFamily="34" charset="0"/>
            </a:rPr>
            <a:t>Transparen-cia</a:t>
          </a:r>
          <a:endParaRPr lang="es-MX" sz="1500" dirty="0" smtClean="0">
            <a:latin typeface="Century Gothic" panose="020B0502020202020204" pitchFamily="34" charset="0"/>
          </a:endParaRPr>
        </a:p>
        <a:p>
          <a:r>
            <a:rPr lang="es-MX" sz="1200" dirty="0" smtClean="0">
              <a:solidFill>
                <a:srgbClr val="FFC000"/>
              </a:solidFill>
              <a:latin typeface="Century Gothic" panose="020B0502020202020204" pitchFamily="34" charset="0"/>
            </a:rPr>
            <a:t>(4 de mayo de 2015)</a:t>
          </a:r>
          <a:endParaRPr lang="es-MX" sz="1200" dirty="0">
            <a:solidFill>
              <a:srgbClr val="FFC000"/>
            </a:solidFill>
            <a:latin typeface="Century Gothic" panose="020B0502020202020204" pitchFamily="34" charset="0"/>
          </a:endParaRPr>
        </a:p>
      </dgm:t>
    </dgm:pt>
    <dgm:pt modelId="{71E9C30C-DAA3-4953-963B-1C3C6EFED1E0}" type="parTrans" cxnId="{DE0428D7-810B-49B2-A3BD-432C9D616719}">
      <dgm:prSet/>
      <dgm:spPr/>
      <dgm:t>
        <a:bodyPr/>
        <a:lstStyle/>
        <a:p>
          <a:endParaRPr lang="es-MX"/>
        </a:p>
      </dgm:t>
    </dgm:pt>
    <dgm:pt modelId="{56E4A4E1-6997-4200-B58A-AB1ED2C0D809}" type="sibTrans" cxnId="{DE0428D7-810B-49B2-A3BD-432C9D616719}">
      <dgm:prSet/>
      <dgm:spPr>
        <a:solidFill>
          <a:srgbClr val="610E97"/>
        </a:solidFill>
        <a:ln>
          <a:noFill/>
        </a:ln>
      </dgm:spPr>
      <dgm:t>
        <a:bodyPr/>
        <a:lstStyle/>
        <a:p>
          <a:endParaRPr lang="es-MX"/>
        </a:p>
      </dgm:t>
    </dgm:pt>
    <dgm:pt modelId="{868119C6-AC33-4ACD-889A-1EECBE7FF943}">
      <dgm:prSet phldrT="[Texto]" custT="1"/>
      <dgm:spPr>
        <a:solidFill>
          <a:srgbClr val="610E97"/>
        </a:solidFill>
        <a:ln>
          <a:noFill/>
        </a:ln>
      </dgm:spPr>
      <dgm:t>
        <a:bodyPr/>
        <a:lstStyle/>
        <a:p>
          <a:r>
            <a:rPr lang="es-MX" sz="1500" dirty="0" smtClean="0">
              <a:latin typeface="Century Gothic" panose="020B0502020202020204" pitchFamily="34" charset="0"/>
            </a:rPr>
            <a:t>Instalación del Sistema Nacional de </a:t>
          </a:r>
          <a:r>
            <a:rPr lang="es-MX" sz="1500" dirty="0" err="1" smtClean="0">
              <a:latin typeface="Century Gothic" panose="020B0502020202020204" pitchFamily="34" charset="0"/>
            </a:rPr>
            <a:t>Transparen-cia</a:t>
          </a:r>
          <a:endParaRPr lang="es-MX" sz="1500" dirty="0" smtClean="0">
            <a:latin typeface="Century Gothic" panose="020B0502020202020204" pitchFamily="34" charset="0"/>
          </a:endParaRPr>
        </a:p>
        <a:p>
          <a:r>
            <a:rPr lang="es-MX" sz="1200" dirty="0" smtClean="0">
              <a:solidFill>
                <a:srgbClr val="FFC000"/>
              </a:solidFill>
              <a:latin typeface="Century Gothic" panose="020B0502020202020204" pitchFamily="34" charset="0"/>
            </a:rPr>
            <a:t>(23 de junio de 2015)</a:t>
          </a:r>
          <a:endParaRPr lang="es-MX" sz="1200" dirty="0">
            <a:solidFill>
              <a:srgbClr val="FFC000"/>
            </a:solidFill>
            <a:latin typeface="Century Gothic" panose="020B0502020202020204" pitchFamily="34" charset="0"/>
          </a:endParaRPr>
        </a:p>
      </dgm:t>
    </dgm:pt>
    <dgm:pt modelId="{7FA1B084-9748-4967-8985-DD842CD19B22}" type="parTrans" cxnId="{1746633D-D6D1-4224-B35E-8FDC818F821F}">
      <dgm:prSet/>
      <dgm:spPr/>
      <dgm:t>
        <a:bodyPr/>
        <a:lstStyle/>
        <a:p>
          <a:endParaRPr lang="es-MX"/>
        </a:p>
      </dgm:t>
    </dgm:pt>
    <dgm:pt modelId="{9D6DBEC1-1F85-4961-BB0F-6C17637FA789}" type="sibTrans" cxnId="{1746633D-D6D1-4224-B35E-8FDC818F821F}">
      <dgm:prSet/>
      <dgm:spPr>
        <a:solidFill>
          <a:srgbClr val="610E97"/>
        </a:solidFill>
        <a:ln>
          <a:noFill/>
        </a:ln>
      </dgm:spPr>
      <dgm:t>
        <a:bodyPr/>
        <a:lstStyle/>
        <a:p>
          <a:endParaRPr lang="es-MX"/>
        </a:p>
      </dgm:t>
    </dgm:pt>
    <dgm:pt modelId="{6C8F74F4-8DE7-46EB-9D5D-97180BCF2198}">
      <dgm:prSet phldrT="[Texto]" custT="1"/>
      <dgm:spPr>
        <a:solidFill>
          <a:srgbClr val="610E97"/>
        </a:solidFill>
        <a:ln>
          <a:noFill/>
        </a:ln>
      </dgm:spPr>
      <dgm:t>
        <a:bodyPr/>
        <a:lstStyle/>
        <a:p>
          <a:r>
            <a:rPr lang="es-MX" sz="1500" dirty="0" smtClean="0">
              <a:latin typeface="Century Gothic" panose="020B0502020202020204" pitchFamily="34" charset="0"/>
            </a:rPr>
            <a:t>Armoniza-</a:t>
          </a:r>
          <a:r>
            <a:rPr lang="es-MX" sz="1500" dirty="0" err="1" smtClean="0">
              <a:latin typeface="Century Gothic" panose="020B0502020202020204" pitchFamily="34" charset="0"/>
            </a:rPr>
            <a:t>ción</a:t>
          </a:r>
          <a:r>
            <a:rPr lang="es-MX" sz="1500" dirty="0" smtClean="0">
              <a:latin typeface="Century Gothic" panose="020B0502020202020204" pitchFamily="34" charset="0"/>
            </a:rPr>
            <a:t> de leyes de </a:t>
          </a:r>
          <a:r>
            <a:rPr lang="es-MX" sz="1500" dirty="0" err="1" smtClean="0">
              <a:latin typeface="Century Gothic" panose="020B0502020202020204" pitchFamily="34" charset="0"/>
            </a:rPr>
            <a:t>transparen-cia</a:t>
          </a:r>
          <a:r>
            <a:rPr lang="es-MX" sz="1500" dirty="0" smtClean="0">
              <a:latin typeface="Century Gothic" panose="020B0502020202020204" pitchFamily="34" charset="0"/>
            </a:rPr>
            <a:t> en los estados</a:t>
          </a:r>
        </a:p>
      </dgm:t>
    </dgm:pt>
    <dgm:pt modelId="{D8FFB374-085A-4C68-A466-3F6D503DC7AE}" type="parTrans" cxnId="{1C8B2ED0-9665-428C-A3A5-F79F722E2EA4}">
      <dgm:prSet/>
      <dgm:spPr/>
      <dgm:t>
        <a:bodyPr/>
        <a:lstStyle/>
        <a:p>
          <a:endParaRPr lang="es-MX"/>
        </a:p>
      </dgm:t>
    </dgm:pt>
    <dgm:pt modelId="{D97FD73F-F7C2-4BE4-B901-A68999AAC420}" type="sibTrans" cxnId="{1C8B2ED0-9665-428C-A3A5-F79F722E2EA4}">
      <dgm:prSet/>
      <dgm:spPr>
        <a:solidFill>
          <a:srgbClr val="610E97"/>
        </a:solidFill>
      </dgm:spPr>
      <dgm:t>
        <a:bodyPr/>
        <a:lstStyle/>
        <a:p>
          <a:endParaRPr lang="es-MX"/>
        </a:p>
      </dgm:t>
    </dgm:pt>
    <dgm:pt modelId="{F05D2BC8-2AEF-47F7-81BA-D4B8C02D573E}">
      <dgm:prSet phldrT="[Texto]" custT="1"/>
      <dgm:spPr>
        <a:solidFill>
          <a:srgbClr val="610E97"/>
        </a:solidFill>
        <a:ln>
          <a:noFill/>
        </a:ln>
      </dgm:spPr>
      <dgm:t>
        <a:bodyPr/>
        <a:lstStyle/>
        <a:p>
          <a:r>
            <a:rPr lang="es-MX" sz="1500" dirty="0" smtClean="0">
              <a:solidFill>
                <a:schemeClr val="bg2"/>
              </a:solidFill>
              <a:latin typeface="Century Gothic" panose="020B0502020202020204" pitchFamily="34" charset="0"/>
            </a:rPr>
            <a:t>Puesta en marcha de la PNT</a:t>
          </a:r>
          <a:endParaRPr lang="es-MX" sz="1500" dirty="0">
            <a:solidFill>
              <a:schemeClr val="bg2"/>
            </a:solidFill>
            <a:latin typeface="Century Gothic" panose="020B0502020202020204" pitchFamily="34" charset="0"/>
          </a:endParaRPr>
        </a:p>
      </dgm:t>
    </dgm:pt>
    <dgm:pt modelId="{C09C4720-0850-4C74-B9E2-3CBA733B943B}" type="parTrans" cxnId="{908F4F8D-B33B-4BC2-8E16-6E82161C9C6A}">
      <dgm:prSet/>
      <dgm:spPr/>
      <dgm:t>
        <a:bodyPr/>
        <a:lstStyle/>
        <a:p>
          <a:endParaRPr lang="es-MX"/>
        </a:p>
      </dgm:t>
    </dgm:pt>
    <dgm:pt modelId="{8E524D18-545C-4D74-A51C-A1F9F9EB642B}" type="sibTrans" cxnId="{908F4F8D-B33B-4BC2-8E16-6E82161C9C6A}">
      <dgm:prSet/>
      <dgm:spPr/>
      <dgm:t>
        <a:bodyPr/>
        <a:lstStyle/>
        <a:p>
          <a:endParaRPr lang="es-MX"/>
        </a:p>
      </dgm:t>
    </dgm:pt>
    <dgm:pt modelId="{911B7DFD-0478-42C3-874F-783589D9C815}" type="pres">
      <dgm:prSet presAssocID="{F459AB88-C3CF-4FFB-B509-E01DD8559057}" presName="Name0" presStyleCnt="0">
        <dgm:presLayoutVars>
          <dgm:dir/>
          <dgm:resizeHandles val="exact"/>
        </dgm:presLayoutVars>
      </dgm:prSet>
      <dgm:spPr/>
    </dgm:pt>
    <dgm:pt modelId="{F0929F6C-92C8-4D8B-A90F-A5F5C0131F82}" type="pres">
      <dgm:prSet presAssocID="{5AC026D7-2826-439F-926F-6B83CD62B5D9}" presName="node" presStyleLbl="node1" presStyleIdx="0" presStyleCnt="5">
        <dgm:presLayoutVars>
          <dgm:bulletEnabled val="1"/>
        </dgm:presLayoutVars>
      </dgm:prSet>
      <dgm:spPr/>
      <dgm:t>
        <a:bodyPr/>
        <a:lstStyle/>
        <a:p>
          <a:endParaRPr lang="es-MX"/>
        </a:p>
      </dgm:t>
    </dgm:pt>
    <dgm:pt modelId="{DC2F9EA1-BBFA-493D-951D-C8739AFF0A1E}" type="pres">
      <dgm:prSet presAssocID="{35A9439D-02E1-4472-BA92-8E1C466F48AF}" presName="sibTrans" presStyleLbl="sibTrans2D1" presStyleIdx="0" presStyleCnt="4"/>
      <dgm:spPr/>
      <dgm:t>
        <a:bodyPr/>
        <a:lstStyle/>
        <a:p>
          <a:endParaRPr lang="es-MX"/>
        </a:p>
      </dgm:t>
    </dgm:pt>
    <dgm:pt modelId="{E161F90E-9861-4212-857A-96AA1D9FA2C2}" type="pres">
      <dgm:prSet presAssocID="{35A9439D-02E1-4472-BA92-8E1C466F48AF}" presName="connectorText" presStyleLbl="sibTrans2D1" presStyleIdx="0" presStyleCnt="4"/>
      <dgm:spPr/>
      <dgm:t>
        <a:bodyPr/>
        <a:lstStyle/>
        <a:p>
          <a:endParaRPr lang="es-MX"/>
        </a:p>
      </dgm:t>
    </dgm:pt>
    <dgm:pt modelId="{C8717DC8-DD93-4026-A130-353ABC4DE58E}" type="pres">
      <dgm:prSet presAssocID="{557B4967-C2DF-4EF0-AA71-9DE0B589E7C1}" presName="node" presStyleLbl="node1" presStyleIdx="1" presStyleCnt="5">
        <dgm:presLayoutVars>
          <dgm:bulletEnabled val="1"/>
        </dgm:presLayoutVars>
      </dgm:prSet>
      <dgm:spPr/>
      <dgm:t>
        <a:bodyPr/>
        <a:lstStyle/>
        <a:p>
          <a:endParaRPr lang="es-MX"/>
        </a:p>
      </dgm:t>
    </dgm:pt>
    <dgm:pt modelId="{A28400A4-160F-49EF-B967-01812EB73B11}" type="pres">
      <dgm:prSet presAssocID="{56E4A4E1-6997-4200-B58A-AB1ED2C0D809}" presName="sibTrans" presStyleLbl="sibTrans2D1" presStyleIdx="1" presStyleCnt="4"/>
      <dgm:spPr/>
      <dgm:t>
        <a:bodyPr/>
        <a:lstStyle/>
        <a:p>
          <a:endParaRPr lang="es-MX"/>
        </a:p>
      </dgm:t>
    </dgm:pt>
    <dgm:pt modelId="{972A5A06-091E-464E-A2A6-8A852F3C7664}" type="pres">
      <dgm:prSet presAssocID="{56E4A4E1-6997-4200-B58A-AB1ED2C0D809}" presName="connectorText" presStyleLbl="sibTrans2D1" presStyleIdx="1" presStyleCnt="4"/>
      <dgm:spPr/>
      <dgm:t>
        <a:bodyPr/>
        <a:lstStyle/>
        <a:p>
          <a:endParaRPr lang="es-MX"/>
        </a:p>
      </dgm:t>
    </dgm:pt>
    <dgm:pt modelId="{978E2FFC-EFD3-4371-B1E5-62E1FFC465C3}" type="pres">
      <dgm:prSet presAssocID="{868119C6-AC33-4ACD-889A-1EECBE7FF943}" presName="node" presStyleLbl="node1" presStyleIdx="2" presStyleCnt="5">
        <dgm:presLayoutVars>
          <dgm:bulletEnabled val="1"/>
        </dgm:presLayoutVars>
      </dgm:prSet>
      <dgm:spPr/>
      <dgm:t>
        <a:bodyPr/>
        <a:lstStyle/>
        <a:p>
          <a:endParaRPr lang="es-MX"/>
        </a:p>
      </dgm:t>
    </dgm:pt>
    <dgm:pt modelId="{F97E32A0-C52E-41C5-9191-54D9D7E54FF2}" type="pres">
      <dgm:prSet presAssocID="{9D6DBEC1-1F85-4961-BB0F-6C17637FA789}" presName="sibTrans" presStyleLbl="sibTrans2D1" presStyleIdx="2" presStyleCnt="4"/>
      <dgm:spPr/>
      <dgm:t>
        <a:bodyPr/>
        <a:lstStyle/>
        <a:p>
          <a:endParaRPr lang="es-MX"/>
        </a:p>
      </dgm:t>
    </dgm:pt>
    <dgm:pt modelId="{3696AEC2-811F-458E-8504-776D94126B00}" type="pres">
      <dgm:prSet presAssocID="{9D6DBEC1-1F85-4961-BB0F-6C17637FA789}" presName="connectorText" presStyleLbl="sibTrans2D1" presStyleIdx="2" presStyleCnt="4"/>
      <dgm:spPr/>
      <dgm:t>
        <a:bodyPr/>
        <a:lstStyle/>
        <a:p>
          <a:endParaRPr lang="es-MX"/>
        </a:p>
      </dgm:t>
    </dgm:pt>
    <dgm:pt modelId="{44B63495-A83C-4B12-B06C-FDAD65A225FA}" type="pres">
      <dgm:prSet presAssocID="{6C8F74F4-8DE7-46EB-9D5D-97180BCF2198}" presName="node" presStyleLbl="node1" presStyleIdx="3" presStyleCnt="5">
        <dgm:presLayoutVars>
          <dgm:bulletEnabled val="1"/>
        </dgm:presLayoutVars>
      </dgm:prSet>
      <dgm:spPr/>
      <dgm:t>
        <a:bodyPr/>
        <a:lstStyle/>
        <a:p>
          <a:endParaRPr lang="es-MX"/>
        </a:p>
      </dgm:t>
    </dgm:pt>
    <dgm:pt modelId="{8BFA8C91-9F2A-4B8B-8E10-6CD5BA62E8BB}" type="pres">
      <dgm:prSet presAssocID="{D97FD73F-F7C2-4BE4-B901-A68999AAC420}" presName="sibTrans" presStyleLbl="sibTrans2D1" presStyleIdx="3" presStyleCnt="4"/>
      <dgm:spPr/>
      <dgm:t>
        <a:bodyPr/>
        <a:lstStyle/>
        <a:p>
          <a:endParaRPr lang="es-MX"/>
        </a:p>
      </dgm:t>
    </dgm:pt>
    <dgm:pt modelId="{B0681C52-89FD-47E6-8BE1-A929040ADB17}" type="pres">
      <dgm:prSet presAssocID="{D97FD73F-F7C2-4BE4-B901-A68999AAC420}" presName="connectorText" presStyleLbl="sibTrans2D1" presStyleIdx="3" presStyleCnt="4"/>
      <dgm:spPr/>
      <dgm:t>
        <a:bodyPr/>
        <a:lstStyle/>
        <a:p>
          <a:endParaRPr lang="es-MX"/>
        </a:p>
      </dgm:t>
    </dgm:pt>
    <dgm:pt modelId="{8FF9B83D-2BEB-4EDC-B1A8-2B85854060BE}" type="pres">
      <dgm:prSet presAssocID="{F05D2BC8-2AEF-47F7-81BA-D4B8C02D573E}" presName="node" presStyleLbl="node1" presStyleIdx="4" presStyleCnt="5">
        <dgm:presLayoutVars>
          <dgm:bulletEnabled val="1"/>
        </dgm:presLayoutVars>
      </dgm:prSet>
      <dgm:spPr/>
      <dgm:t>
        <a:bodyPr/>
        <a:lstStyle/>
        <a:p>
          <a:endParaRPr lang="es-MX"/>
        </a:p>
      </dgm:t>
    </dgm:pt>
  </dgm:ptLst>
  <dgm:cxnLst>
    <dgm:cxn modelId="{289F6B46-3733-449D-9150-753AB3036373}" srcId="{F459AB88-C3CF-4FFB-B509-E01DD8559057}" destId="{5AC026D7-2826-439F-926F-6B83CD62B5D9}" srcOrd="0" destOrd="0" parTransId="{6A73B369-61C4-4350-85DA-F570726D2724}" sibTransId="{35A9439D-02E1-4472-BA92-8E1C466F48AF}"/>
    <dgm:cxn modelId="{7D0D29D5-E46C-4E63-9661-3D625F03439E}" type="presOf" srcId="{5AC026D7-2826-439F-926F-6B83CD62B5D9}" destId="{F0929F6C-92C8-4D8B-A90F-A5F5C0131F82}" srcOrd="0" destOrd="0" presId="urn:microsoft.com/office/officeart/2005/8/layout/process1"/>
    <dgm:cxn modelId="{C9E6781A-E331-4E76-8EBA-4BB97BCA288F}" type="presOf" srcId="{868119C6-AC33-4ACD-889A-1EECBE7FF943}" destId="{978E2FFC-EFD3-4371-B1E5-62E1FFC465C3}" srcOrd="0" destOrd="0" presId="urn:microsoft.com/office/officeart/2005/8/layout/process1"/>
    <dgm:cxn modelId="{1746633D-D6D1-4224-B35E-8FDC818F821F}" srcId="{F459AB88-C3CF-4FFB-B509-E01DD8559057}" destId="{868119C6-AC33-4ACD-889A-1EECBE7FF943}" srcOrd="2" destOrd="0" parTransId="{7FA1B084-9748-4967-8985-DD842CD19B22}" sibTransId="{9D6DBEC1-1F85-4961-BB0F-6C17637FA789}"/>
    <dgm:cxn modelId="{908F4F8D-B33B-4BC2-8E16-6E82161C9C6A}" srcId="{F459AB88-C3CF-4FFB-B509-E01DD8559057}" destId="{F05D2BC8-2AEF-47F7-81BA-D4B8C02D573E}" srcOrd="4" destOrd="0" parTransId="{C09C4720-0850-4C74-B9E2-3CBA733B943B}" sibTransId="{8E524D18-545C-4D74-A51C-A1F9F9EB642B}"/>
    <dgm:cxn modelId="{0ACE592C-64C3-4217-A968-65FC46AA466D}" type="presOf" srcId="{56E4A4E1-6997-4200-B58A-AB1ED2C0D809}" destId="{972A5A06-091E-464E-A2A6-8A852F3C7664}" srcOrd="1" destOrd="0" presId="urn:microsoft.com/office/officeart/2005/8/layout/process1"/>
    <dgm:cxn modelId="{DE0428D7-810B-49B2-A3BD-432C9D616719}" srcId="{F459AB88-C3CF-4FFB-B509-E01DD8559057}" destId="{557B4967-C2DF-4EF0-AA71-9DE0B589E7C1}" srcOrd="1" destOrd="0" parTransId="{71E9C30C-DAA3-4953-963B-1C3C6EFED1E0}" sibTransId="{56E4A4E1-6997-4200-B58A-AB1ED2C0D809}"/>
    <dgm:cxn modelId="{8F6EBF6B-6B87-42DF-9760-BF117245BE97}" type="presOf" srcId="{D97FD73F-F7C2-4BE4-B901-A68999AAC420}" destId="{B0681C52-89FD-47E6-8BE1-A929040ADB17}" srcOrd="1" destOrd="0" presId="urn:microsoft.com/office/officeart/2005/8/layout/process1"/>
    <dgm:cxn modelId="{B1FC11EF-E513-43FF-BC94-E8A268332F81}" type="presOf" srcId="{6C8F74F4-8DE7-46EB-9D5D-97180BCF2198}" destId="{44B63495-A83C-4B12-B06C-FDAD65A225FA}" srcOrd="0" destOrd="0" presId="urn:microsoft.com/office/officeart/2005/8/layout/process1"/>
    <dgm:cxn modelId="{1C8B2ED0-9665-428C-A3A5-F79F722E2EA4}" srcId="{F459AB88-C3CF-4FFB-B509-E01DD8559057}" destId="{6C8F74F4-8DE7-46EB-9D5D-97180BCF2198}" srcOrd="3" destOrd="0" parTransId="{D8FFB374-085A-4C68-A466-3F6D503DC7AE}" sibTransId="{D97FD73F-F7C2-4BE4-B901-A68999AAC420}"/>
    <dgm:cxn modelId="{2A439177-1FE1-498D-9DA0-F74083D32615}" type="presOf" srcId="{9D6DBEC1-1F85-4961-BB0F-6C17637FA789}" destId="{F97E32A0-C52E-41C5-9191-54D9D7E54FF2}" srcOrd="0" destOrd="0" presId="urn:microsoft.com/office/officeart/2005/8/layout/process1"/>
    <dgm:cxn modelId="{A7BB1128-BCE9-49CF-B47A-A612321A75E9}" type="presOf" srcId="{D97FD73F-F7C2-4BE4-B901-A68999AAC420}" destId="{8BFA8C91-9F2A-4B8B-8E10-6CD5BA62E8BB}" srcOrd="0" destOrd="0" presId="urn:microsoft.com/office/officeart/2005/8/layout/process1"/>
    <dgm:cxn modelId="{32AB9FE4-1534-43A8-A49F-344C3A1C8AA5}" type="presOf" srcId="{557B4967-C2DF-4EF0-AA71-9DE0B589E7C1}" destId="{C8717DC8-DD93-4026-A130-353ABC4DE58E}" srcOrd="0" destOrd="0" presId="urn:microsoft.com/office/officeart/2005/8/layout/process1"/>
    <dgm:cxn modelId="{7AC55BDF-C7FA-41D9-81F6-1C0B6F63378D}" type="presOf" srcId="{35A9439D-02E1-4472-BA92-8E1C466F48AF}" destId="{DC2F9EA1-BBFA-493D-951D-C8739AFF0A1E}" srcOrd="0" destOrd="0" presId="urn:microsoft.com/office/officeart/2005/8/layout/process1"/>
    <dgm:cxn modelId="{9D934A19-5F89-4649-95F9-2185EEEBDAFD}" type="presOf" srcId="{F459AB88-C3CF-4FFB-B509-E01DD8559057}" destId="{911B7DFD-0478-42C3-874F-783589D9C815}" srcOrd="0" destOrd="0" presId="urn:microsoft.com/office/officeart/2005/8/layout/process1"/>
    <dgm:cxn modelId="{E4D765CB-2311-46DF-BB1A-1B36B60F8569}" type="presOf" srcId="{F05D2BC8-2AEF-47F7-81BA-D4B8C02D573E}" destId="{8FF9B83D-2BEB-4EDC-B1A8-2B85854060BE}" srcOrd="0" destOrd="0" presId="urn:microsoft.com/office/officeart/2005/8/layout/process1"/>
    <dgm:cxn modelId="{81CB6138-7789-4A50-9A88-0F436BDD1F83}" type="presOf" srcId="{56E4A4E1-6997-4200-B58A-AB1ED2C0D809}" destId="{A28400A4-160F-49EF-B967-01812EB73B11}" srcOrd="0" destOrd="0" presId="urn:microsoft.com/office/officeart/2005/8/layout/process1"/>
    <dgm:cxn modelId="{05E4BB10-BCC6-41D4-AFEA-663E62DF0F6F}" type="presOf" srcId="{35A9439D-02E1-4472-BA92-8E1C466F48AF}" destId="{E161F90E-9861-4212-857A-96AA1D9FA2C2}" srcOrd="1" destOrd="0" presId="urn:microsoft.com/office/officeart/2005/8/layout/process1"/>
    <dgm:cxn modelId="{F83FA92F-CEC4-401B-B95B-78C10F1CAE7F}" type="presOf" srcId="{9D6DBEC1-1F85-4961-BB0F-6C17637FA789}" destId="{3696AEC2-811F-458E-8504-776D94126B00}" srcOrd="1" destOrd="0" presId="urn:microsoft.com/office/officeart/2005/8/layout/process1"/>
    <dgm:cxn modelId="{A82D30E2-7655-4255-AA13-79526D1AAD4A}" type="presParOf" srcId="{911B7DFD-0478-42C3-874F-783589D9C815}" destId="{F0929F6C-92C8-4D8B-A90F-A5F5C0131F82}" srcOrd="0" destOrd="0" presId="urn:microsoft.com/office/officeart/2005/8/layout/process1"/>
    <dgm:cxn modelId="{F357FFC2-4313-4563-8012-98291BD65C4F}" type="presParOf" srcId="{911B7DFD-0478-42C3-874F-783589D9C815}" destId="{DC2F9EA1-BBFA-493D-951D-C8739AFF0A1E}" srcOrd="1" destOrd="0" presId="urn:microsoft.com/office/officeart/2005/8/layout/process1"/>
    <dgm:cxn modelId="{7D66288F-F3F2-4AB7-94FE-748FC4B12747}" type="presParOf" srcId="{DC2F9EA1-BBFA-493D-951D-C8739AFF0A1E}" destId="{E161F90E-9861-4212-857A-96AA1D9FA2C2}" srcOrd="0" destOrd="0" presId="urn:microsoft.com/office/officeart/2005/8/layout/process1"/>
    <dgm:cxn modelId="{118B5C39-EA27-464C-9261-CAC0813BB85A}" type="presParOf" srcId="{911B7DFD-0478-42C3-874F-783589D9C815}" destId="{C8717DC8-DD93-4026-A130-353ABC4DE58E}" srcOrd="2" destOrd="0" presId="urn:microsoft.com/office/officeart/2005/8/layout/process1"/>
    <dgm:cxn modelId="{DD4FC458-C719-4305-8D2E-F70C01C2D8A7}" type="presParOf" srcId="{911B7DFD-0478-42C3-874F-783589D9C815}" destId="{A28400A4-160F-49EF-B967-01812EB73B11}" srcOrd="3" destOrd="0" presId="urn:microsoft.com/office/officeart/2005/8/layout/process1"/>
    <dgm:cxn modelId="{74489457-B918-4796-A69B-E9879DFA84E1}" type="presParOf" srcId="{A28400A4-160F-49EF-B967-01812EB73B11}" destId="{972A5A06-091E-464E-A2A6-8A852F3C7664}" srcOrd="0" destOrd="0" presId="urn:microsoft.com/office/officeart/2005/8/layout/process1"/>
    <dgm:cxn modelId="{ED90AEE6-D7A6-4938-A7B9-F0BAE8B4446C}" type="presParOf" srcId="{911B7DFD-0478-42C3-874F-783589D9C815}" destId="{978E2FFC-EFD3-4371-B1E5-62E1FFC465C3}" srcOrd="4" destOrd="0" presId="urn:microsoft.com/office/officeart/2005/8/layout/process1"/>
    <dgm:cxn modelId="{3072507A-820B-435C-97A6-D47D39C5EE53}" type="presParOf" srcId="{911B7DFD-0478-42C3-874F-783589D9C815}" destId="{F97E32A0-C52E-41C5-9191-54D9D7E54FF2}" srcOrd="5" destOrd="0" presId="urn:microsoft.com/office/officeart/2005/8/layout/process1"/>
    <dgm:cxn modelId="{CEF8ACBE-1B94-4223-BAD0-879F0B6AEF14}" type="presParOf" srcId="{F97E32A0-C52E-41C5-9191-54D9D7E54FF2}" destId="{3696AEC2-811F-458E-8504-776D94126B00}" srcOrd="0" destOrd="0" presId="urn:microsoft.com/office/officeart/2005/8/layout/process1"/>
    <dgm:cxn modelId="{4E0C1C25-2FE2-463C-94ED-60AFCA789B6B}" type="presParOf" srcId="{911B7DFD-0478-42C3-874F-783589D9C815}" destId="{44B63495-A83C-4B12-B06C-FDAD65A225FA}" srcOrd="6" destOrd="0" presId="urn:microsoft.com/office/officeart/2005/8/layout/process1"/>
    <dgm:cxn modelId="{693F398E-A609-41F0-B3DE-02BC5C5D5787}" type="presParOf" srcId="{911B7DFD-0478-42C3-874F-783589D9C815}" destId="{8BFA8C91-9F2A-4B8B-8E10-6CD5BA62E8BB}" srcOrd="7" destOrd="0" presId="urn:microsoft.com/office/officeart/2005/8/layout/process1"/>
    <dgm:cxn modelId="{2272C59A-5FE5-430A-B3FA-3FE5923513F9}" type="presParOf" srcId="{8BFA8C91-9F2A-4B8B-8E10-6CD5BA62E8BB}" destId="{B0681C52-89FD-47E6-8BE1-A929040ADB17}" srcOrd="0" destOrd="0" presId="urn:microsoft.com/office/officeart/2005/8/layout/process1"/>
    <dgm:cxn modelId="{52CF9EBF-693D-46B0-94EC-D38ADAB7A30D}" type="presParOf" srcId="{911B7DFD-0478-42C3-874F-783589D9C815}" destId="{8FF9B83D-2BEB-4EDC-B1A8-2B85854060B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FBA4B-368E-4D84-B5ED-B96F572F01A0}" type="datetimeFigureOut">
              <a:rPr lang="es-MX" smtClean="0"/>
              <a:t>30/01/2017</a:t>
            </a:fld>
            <a:endParaRPr lang="es-MX"/>
          </a:p>
        </p:txBody>
      </p:sp>
      <p:sp>
        <p:nvSpPr>
          <p:cNvPr id="4" name="Marcador de imagen de diapositiva 3"/>
          <p:cNvSpPr>
            <a:spLocks noGrp="1" noRot="1" noChangeAspect="1"/>
          </p:cNvSpPr>
          <p:nvPr>
            <p:ph type="sldImg" idx="2"/>
          </p:nvPr>
        </p:nvSpPr>
        <p:spPr>
          <a:xfrm>
            <a:off x="1427163" y="1143000"/>
            <a:ext cx="4003675"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29A6E-EF9A-44C3-A555-3D4190BAC155}" type="slidenum">
              <a:rPr lang="es-MX" smtClean="0"/>
              <a:t>‹Nº›</a:t>
            </a:fld>
            <a:endParaRPr lang="es-MX"/>
          </a:p>
        </p:txBody>
      </p:sp>
    </p:spTree>
    <p:extLst>
      <p:ext uri="{BB962C8B-B14F-4D97-AF65-F5344CB8AC3E}">
        <p14:creationId xmlns:p14="http://schemas.microsoft.com/office/powerpoint/2010/main" val="133706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10</a:t>
            </a:fld>
            <a:endParaRPr lang="es-ES"/>
          </a:p>
        </p:txBody>
      </p:sp>
    </p:spTree>
    <p:extLst>
      <p:ext uri="{BB962C8B-B14F-4D97-AF65-F5344CB8AC3E}">
        <p14:creationId xmlns:p14="http://schemas.microsoft.com/office/powerpoint/2010/main" val="292285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11</a:t>
            </a:fld>
            <a:endParaRPr lang="es-ES"/>
          </a:p>
        </p:txBody>
      </p:sp>
    </p:spTree>
    <p:extLst>
      <p:ext uri="{BB962C8B-B14F-4D97-AF65-F5344CB8AC3E}">
        <p14:creationId xmlns:p14="http://schemas.microsoft.com/office/powerpoint/2010/main" val="380440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12</a:t>
            </a:fld>
            <a:endParaRPr lang="es-ES"/>
          </a:p>
        </p:txBody>
      </p:sp>
    </p:spTree>
    <p:extLst>
      <p:ext uri="{BB962C8B-B14F-4D97-AF65-F5344CB8AC3E}">
        <p14:creationId xmlns:p14="http://schemas.microsoft.com/office/powerpoint/2010/main" val="141131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13</a:t>
            </a:fld>
            <a:endParaRPr lang="es-ES"/>
          </a:p>
        </p:txBody>
      </p:sp>
    </p:spTree>
    <p:extLst>
      <p:ext uri="{BB962C8B-B14F-4D97-AF65-F5344CB8AC3E}">
        <p14:creationId xmlns:p14="http://schemas.microsoft.com/office/powerpoint/2010/main" val="376873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14</a:t>
            </a:fld>
            <a:endParaRPr lang="es-ES"/>
          </a:p>
        </p:txBody>
      </p:sp>
    </p:spTree>
    <p:extLst>
      <p:ext uri="{BB962C8B-B14F-4D97-AF65-F5344CB8AC3E}">
        <p14:creationId xmlns:p14="http://schemas.microsoft.com/office/powerpoint/2010/main" val="74039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15</a:t>
            </a:fld>
            <a:endParaRPr lang="es-ES"/>
          </a:p>
        </p:txBody>
      </p:sp>
    </p:spTree>
    <p:extLst>
      <p:ext uri="{BB962C8B-B14F-4D97-AF65-F5344CB8AC3E}">
        <p14:creationId xmlns:p14="http://schemas.microsoft.com/office/powerpoint/2010/main" val="248873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8100" y="696913"/>
            <a:ext cx="4524375" cy="3487737"/>
          </a:xfrm>
        </p:spPr>
      </p:sp>
      <p:sp>
        <p:nvSpPr>
          <p:cNvPr id="3" name="2 Marcador de notas"/>
          <p:cNvSpPr>
            <a:spLocks noGrp="1"/>
          </p:cNvSpPr>
          <p:nvPr>
            <p:ph type="body" idx="1"/>
          </p:nvPr>
        </p:nvSpPr>
        <p:spPr/>
        <p:txBody>
          <a:bodyPr/>
          <a:lstStyle/>
          <a:p>
            <a:pPr defTabSz="469546">
              <a:defRPr/>
            </a:pPr>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16</a:t>
            </a:fld>
            <a:endParaRPr lang="es-ES"/>
          </a:p>
        </p:txBody>
      </p:sp>
    </p:spTree>
    <p:extLst>
      <p:ext uri="{BB962C8B-B14F-4D97-AF65-F5344CB8AC3E}">
        <p14:creationId xmlns:p14="http://schemas.microsoft.com/office/powerpoint/2010/main" val="141726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E1529A6E-EF9A-44C3-A555-3D4190BAC155}" type="slidenum">
              <a:rPr lang="es-MX" smtClean="0"/>
              <a:t>78</a:t>
            </a:fld>
            <a:endParaRPr lang="es-MX"/>
          </a:p>
        </p:txBody>
      </p:sp>
    </p:spTree>
    <p:extLst>
      <p:ext uri="{BB962C8B-B14F-4D97-AF65-F5344CB8AC3E}">
        <p14:creationId xmlns:p14="http://schemas.microsoft.com/office/powerpoint/2010/main" val="17731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53309" y="1266815"/>
            <a:ext cx="8537496" cy="2694893"/>
          </a:xfrm>
        </p:spPr>
        <p:txBody>
          <a:bodyPr anchor="b"/>
          <a:lstStyle>
            <a:lvl1pPr algn="ctr">
              <a:defRPr sz="659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55514" y="4065633"/>
            <a:ext cx="7533085" cy="1868865"/>
          </a:xfrm>
        </p:spPr>
        <p:txBody>
          <a:bodyPr/>
          <a:lstStyle>
            <a:lvl1pPr marL="0" indent="0" algn="ctr">
              <a:buNone/>
              <a:defRPr sz="2636"/>
            </a:lvl1pPr>
            <a:lvl2pPr marL="502188" indent="0" algn="ctr">
              <a:buNone/>
              <a:defRPr sz="2197"/>
            </a:lvl2pPr>
            <a:lvl3pPr marL="1004377" indent="0" algn="ctr">
              <a:buNone/>
              <a:defRPr sz="1977"/>
            </a:lvl3pPr>
            <a:lvl4pPr marL="1506565" indent="0" algn="ctr">
              <a:buNone/>
              <a:defRPr sz="1757"/>
            </a:lvl4pPr>
            <a:lvl5pPr marL="2008754" indent="0" algn="ctr">
              <a:buNone/>
              <a:defRPr sz="1757"/>
            </a:lvl5pPr>
            <a:lvl6pPr marL="2510942" indent="0" algn="ctr">
              <a:buNone/>
              <a:defRPr sz="1757"/>
            </a:lvl6pPr>
            <a:lvl7pPr marL="3013131" indent="0" algn="ctr">
              <a:buNone/>
              <a:defRPr sz="1757"/>
            </a:lvl7pPr>
            <a:lvl8pPr marL="3515319" indent="0" algn="ctr">
              <a:buNone/>
              <a:defRPr sz="1757"/>
            </a:lvl8pPr>
            <a:lvl9pPr marL="4017508" indent="0" algn="ctr">
              <a:buNone/>
              <a:defRPr sz="1757"/>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3B7A6B1-A13A-42DF-8FCB-7C468E6A884F}" type="datetimeFigureOut">
              <a:rPr lang="es-MX" smtClean="0"/>
              <a:t>30/01/2017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127617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B7A6B1-A13A-42DF-8FCB-7C468E6A884F}" type="datetimeFigureOut">
              <a:rPr lang="es-MX" smtClean="0"/>
              <a:t>30/01/2017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410991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7819" y="412118"/>
            <a:ext cx="2165762" cy="655984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90533" y="412118"/>
            <a:ext cx="6371734" cy="655984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B7A6B1-A13A-42DF-8FCB-7C468E6A884F}" type="datetimeFigureOut">
              <a:rPr lang="es-MX" smtClean="0"/>
              <a:t>30/01/2017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50398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B7A6B1-A13A-42DF-8FCB-7C468E6A884F}" type="datetimeFigureOut">
              <a:rPr lang="es-MX" smtClean="0"/>
              <a:t>30/01/2017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242951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302" y="1929789"/>
            <a:ext cx="8663047" cy="3219895"/>
          </a:xfrm>
        </p:spPr>
        <p:txBody>
          <a:bodyPr anchor="b"/>
          <a:lstStyle>
            <a:lvl1pPr>
              <a:defRPr sz="659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302" y="5180145"/>
            <a:ext cx="8663047" cy="1693267"/>
          </a:xfrm>
        </p:spPr>
        <p:txBody>
          <a:bodyPr/>
          <a:lstStyle>
            <a:lvl1pPr marL="0" indent="0">
              <a:buNone/>
              <a:defRPr sz="2636">
                <a:solidFill>
                  <a:schemeClr val="tx1"/>
                </a:solidFill>
              </a:defRPr>
            </a:lvl1pPr>
            <a:lvl2pPr marL="502188" indent="0">
              <a:buNone/>
              <a:defRPr sz="2197">
                <a:solidFill>
                  <a:schemeClr val="tx1">
                    <a:tint val="75000"/>
                  </a:schemeClr>
                </a:solidFill>
              </a:defRPr>
            </a:lvl2pPr>
            <a:lvl3pPr marL="1004377" indent="0">
              <a:buNone/>
              <a:defRPr sz="1977">
                <a:solidFill>
                  <a:schemeClr val="tx1">
                    <a:tint val="75000"/>
                  </a:schemeClr>
                </a:solidFill>
              </a:defRPr>
            </a:lvl3pPr>
            <a:lvl4pPr marL="1506565" indent="0">
              <a:buNone/>
              <a:defRPr sz="1757">
                <a:solidFill>
                  <a:schemeClr val="tx1">
                    <a:tint val="75000"/>
                  </a:schemeClr>
                </a:solidFill>
              </a:defRPr>
            </a:lvl4pPr>
            <a:lvl5pPr marL="2008754" indent="0">
              <a:buNone/>
              <a:defRPr sz="1757">
                <a:solidFill>
                  <a:schemeClr val="tx1">
                    <a:tint val="75000"/>
                  </a:schemeClr>
                </a:solidFill>
              </a:defRPr>
            </a:lvl5pPr>
            <a:lvl6pPr marL="2510942" indent="0">
              <a:buNone/>
              <a:defRPr sz="1757">
                <a:solidFill>
                  <a:schemeClr val="tx1">
                    <a:tint val="75000"/>
                  </a:schemeClr>
                </a:solidFill>
              </a:defRPr>
            </a:lvl6pPr>
            <a:lvl7pPr marL="3013131" indent="0">
              <a:buNone/>
              <a:defRPr sz="1757">
                <a:solidFill>
                  <a:schemeClr val="tx1">
                    <a:tint val="75000"/>
                  </a:schemeClr>
                </a:solidFill>
              </a:defRPr>
            </a:lvl7pPr>
            <a:lvl8pPr marL="3515319" indent="0">
              <a:buNone/>
              <a:defRPr sz="1757">
                <a:solidFill>
                  <a:schemeClr val="tx1">
                    <a:tint val="75000"/>
                  </a:schemeClr>
                </a:solidFill>
              </a:defRPr>
            </a:lvl8pPr>
            <a:lvl9pPr marL="4017508" indent="0">
              <a:buNone/>
              <a:defRPr sz="1757">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3B7A6B1-A13A-42DF-8FCB-7C468E6A884F}" type="datetimeFigureOut">
              <a:rPr lang="es-MX" smtClean="0"/>
              <a:t>30/01/2017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34579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90533" y="2060590"/>
            <a:ext cx="4268748" cy="491137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4832" y="2060590"/>
            <a:ext cx="4268748" cy="491137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3B7A6B1-A13A-42DF-8FCB-7C468E6A884F}" type="datetimeFigureOut">
              <a:rPr lang="es-MX" smtClean="0"/>
              <a:t>30/01/2017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329044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1841" y="412120"/>
            <a:ext cx="8663047" cy="1496168"/>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1842" y="1897535"/>
            <a:ext cx="4249130" cy="929953"/>
          </a:xfrm>
        </p:spPr>
        <p:txBody>
          <a:bodyPr anchor="b"/>
          <a:lstStyle>
            <a:lvl1pPr marL="0" indent="0">
              <a:buNone/>
              <a:defRPr sz="2636" b="1"/>
            </a:lvl1pPr>
            <a:lvl2pPr marL="502188" indent="0">
              <a:buNone/>
              <a:defRPr sz="2197" b="1"/>
            </a:lvl2pPr>
            <a:lvl3pPr marL="1004377" indent="0">
              <a:buNone/>
              <a:defRPr sz="1977" b="1"/>
            </a:lvl3pPr>
            <a:lvl4pPr marL="1506565" indent="0">
              <a:buNone/>
              <a:defRPr sz="1757" b="1"/>
            </a:lvl4pPr>
            <a:lvl5pPr marL="2008754" indent="0">
              <a:buNone/>
              <a:defRPr sz="1757" b="1"/>
            </a:lvl5pPr>
            <a:lvl6pPr marL="2510942" indent="0">
              <a:buNone/>
              <a:defRPr sz="1757" b="1"/>
            </a:lvl6pPr>
            <a:lvl7pPr marL="3013131" indent="0">
              <a:buNone/>
              <a:defRPr sz="1757" b="1"/>
            </a:lvl7pPr>
            <a:lvl8pPr marL="3515319" indent="0">
              <a:buNone/>
              <a:defRPr sz="1757" b="1"/>
            </a:lvl8pPr>
            <a:lvl9pPr marL="4017508" indent="0">
              <a:buNone/>
              <a:defRPr sz="1757" b="1"/>
            </a:lvl9pPr>
          </a:lstStyle>
          <a:p>
            <a:pPr lvl="0"/>
            <a:r>
              <a:rPr lang="es-ES" smtClean="0"/>
              <a:t>Haga clic para modificar el estilo de texto del patrón</a:t>
            </a:r>
          </a:p>
        </p:txBody>
      </p:sp>
      <p:sp>
        <p:nvSpPr>
          <p:cNvPr id="4" name="Content Placeholder 3"/>
          <p:cNvSpPr>
            <a:spLocks noGrp="1"/>
          </p:cNvSpPr>
          <p:nvPr>
            <p:ph sz="half" idx="2"/>
          </p:nvPr>
        </p:nvSpPr>
        <p:spPr>
          <a:xfrm>
            <a:off x="691842" y="2827487"/>
            <a:ext cx="4249130" cy="41588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4833" y="1897535"/>
            <a:ext cx="4270056" cy="929953"/>
          </a:xfrm>
        </p:spPr>
        <p:txBody>
          <a:bodyPr anchor="b"/>
          <a:lstStyle>
            <a:lvl1pPr marL="0" indent="0">
              <a:buNone/>
              <a:defRPr sz="2636" b="1"/>
            </a:lvl1pPr>
            <a:lvl2pPr marL="502188" indent="0">
              <a:buNone/>
              <a:defRPr sz="2197" b="1"/>
            </a:lvl2pPr>
            <a:lvl3pPr marL="1004377" indent="0">
              <a:buNone/>
              <a:defRPr sz="1977" b="1"/>
            </a:lvl3pPr>
            <a:lvl4pPr marL="1506565" indent="0">
              <a:buNone/>
              <a:defRPr sz="1757" b="1"/>
            </a:lvl4pPr>
            <a:lvl5pPr marL="2008754" indent="0">
              <a:buNone/>
              <a:defRPr sz="1757" b="1"/>
            </a:lvl5pPr>
            <a:lvl6pPr marL="2510942" indent="0">
              <a:buNone/>
              <a:defRPr sz="1757" b="1"/>
            </a:lvl6pPr>
            <a:lvl7pPr marL="3013131" indent="0">
              <a:buNone/>
              <a:defRPr sz="1757" b="1"/>
            </a:lvl7pPr>
            <a:lvl8pPr marL="3515319" indent="0">
              <a:buNone/>
              <a:defRPr sz="1757" b="1"/>
            </a:lvl8pPr>
            <a:lvl9pPr marL="4017508" indent="0">
              <a:buNone/>
              <a:defRPr sz="1757"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4833" y="2827487"/>
            <a:ext cx="4270056" cy="41588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3B7A6B1-A13A-42DF-8FCB-7C468E6A884F}" type="datetimeFigureOut">
              <a:rPr lang="es-MX" smtClean="0"/>
              <a:t>30/01/2017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290052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3B7A6B1-A13A-42DF-8FCB-7C468E6A884F}" type="datetimeFigureOut">
              <a:rPr lang="es-MX" smtClean="0"/>
              <a:t>30/01/2017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364796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7A6B1-A13A-42DF-8FCB-7C468E6A884F}" type="datetimeFigureOut">
              <a:rPr lang="es-MX" smtClean="0"/>
              <a:t>30/01/2017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247242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1841" y="516043"/>
            <a:ext cx="3239488" cy="1806152"/>
          </a:xfrm>
        </p:spPr>
        <p:txBody>
          <a:bodyPr anchor="b"/>
          <a:lstStyle>
            <a:lvl1pPr>
              <a:defRPr sz="3515"/>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270056" y="1114512"/>
            <a:ext cx="5084832" cy="5500879"/>
          </a:xfrm>
        </p:spPr>
        <p:txBody>
          <a:bodyPr/>
          <a:lstStyle>
            <a:lvl1pPr>
              <a:defRPr sz="3515"/>
            </a:lvl1pPr>
            <a:lvl2pPr>
              <a:defRPr sz="3076"/>
            </a:lvl2pPr>
            <a:lvl3pPr>
              <a:defRPr sz="2636"/>
            </a:lvl3pPr>
            <a:lvl4pPr>
              <a:defRPr sz="2197"/>
            </a:lvl4pPr>
            <a:lvl5pPr>
              <a:defRPr sz="2197"/>
            </a:lvl5pPr>
            <a:lvl6pPr>
              <a:defRPr sz="2197"/>
            </a:lvl6pPr>
            <a:lvl7pPr>
              <a:defRPr sz="2197"/>
            </a:lvl7pPr>
            <a:lvl8pPr>
              <a:defRPr sz="2197"/>
            </a:lvl8pPr>
            <a:lvl9pPr>
              <a:defRPr sz="219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91841" y="2322195"/>
            <a:ext cx="3239488" cy="4302153"/>
          </a:xfrm>
        </p:spPr>
        <p:txBody>
          <a:bodyPr/>
          <a:lstStyle>
            <a:lvl1pPr marL="0" indent="0">
              <a:buNone/>
              <a:defRPr sz="1757"/>
            </a:lvl1pPr>
            <a:lvl2pPr marL="502188" indent="0">
              <a:buNone/>
              <a:defRPr sz="1538"/>
            </a:lvl2pPr>
            <a:lvl3pPr marL="1004377" indent="0">
              <a:buNone/>
              <a:defRPr sz="1318"/>
            </a:lvl3pPr>
            <a:lvl4pPr marL="1506565" indent="0">
              <a:buNone/>
              <a:defRPr sz="1098"/>
            </a:lvl4pPr>
            <a:lvl5pPr marL="2008754" indent="0">
              <a:buNone/>
              <a:defRPr sz="1098"/>
            </a:lvl5pPr>
            <a:lvl6pPr marL="2510942" indent="0">
              <a:buNone/>
              <a:defRPr sz="1098"/>
            </a:lvl6pPr>
            <a:lvl7pPr marL="3013131" indent="0">
              <a:buNone/>
              <a:defRPr sz="1098"/>
            </a:lvl7pPr>
            <a:lvl8pPr marL="3515319" indent="0">
              <a:buNone/>
              <a:defRPr sz="1098"/>
            </a:lvl8pPr>
            <a:lvl9pPr marL="4017508" indent="0">
              <a:buNone/>
              <a:defRPr sz="1098"/>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3B7A6B1-A13A-42DF-8FCB-7C468E6A884F}" type="datetimeFigureOut">
              <a:rPr lang="es-MX" smtClean="0"/>
              <a:t>30/01/2017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173438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1841" y="516043"/>
            <a:ext cx="3239488" cy="1806152"/>
          </a:xfrm>
        </p:spPr>
        <p:txBody>
          <a:bodyPr anchor="b"/>
          <a:lstStyle>
            <a:lvl1pPr>
              <a:defRPr sz="3515"/>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270056" y="1114512"/>
            <a:ext cx="5084832" cy="5500879"/>
          </a:xfrm>
        </p:spPr>
        <p:txBody>
          <a:bodyPr anchor="t"/>
          <a:lstStyle>
            <a:lvl1pPr marL="0" indent="0">
              <a:buNone/>
              <a:defRPr sz="3515"/>
            </a:lvl1pPr>
            <a:lvl2pPr marL="502188" indent="0">
              <a:buNone/>
              <a:defRPr sz="3076"/>
            </a:lvl2pPr>
            <a:lvl3pPr marL="1004377" indent="0">
              <a:buNone/>
              <a:defRPr sz="2636"/>
            </a:lvl3pPr>
            <a:lvl4pPr marL="1506565" indent="0">
              <a:buNone/>
              <a:defRPr sz="2197"/>
            </a:lvl4pPr>
            <a:lvl5pPr marL="2008754" indent="0">
              <a:buNone/>
              <a:defRPr sz="2197"/>
            </a:lvl5pPr>
            <a:lvl6pPr marL="2510942" indent="0">
              <a:buNone/>
              <a:defRPr sz="2197"/>
            </a:lvl6pPr>
            <a:lvl7pPr marL="3013131" indent="0">
              <a:buNone/>
              <a:defRPr sz="2197"/>
            </a:lvl7pPr>
            <a:lvl8pPr marL="3515319" indent="0">
              <a:buNone/>
              <a:defRPr sz="2197"/>
            </a:lvl8pPr>
            <a:lvl9pPr marL="4017508" indent="0">
              <a:buNone/>
              <a:defRPr sz="2197"/>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91841" y="2322195"/>
            <a:ext cx="3239488" cy="4302153"/>
          </a:xfrm>
        </p:spPr>
        <p:txBody>
          <a:bodyPr/>
          <a:lstStyle>
            <a:lvl1pPr marL="0" indent="0">
              <a:buNone/>
              <a:defRPr sz="1757"/>
            </a:lvl1pPr>
            <a:lvl2pPr marL="502188" indent="0">
              <a:buNone/>
              <a:defRPr sz="1538"/>
            </a:lvl2pPr>
            <a:lvl3pPr marL="1004377" indent="0">
              <a:buNone/>
              <a:defRPr sz="1318"/>
            </a:lvl3pPr>
            <a:lvl4pPr marL="1506565" indent="0">
              <a:buNone/>
              <a:defRPr sz="1098"/>
            </a:lvl4pPr>
            <a:lvl5pPr marL="2008754" indent="0">
              <a:buNone/>
              <a:defRPr sz="1098"/>
            </a:lvl5pPr>
            <a:lvl6pPr marL="2510942" indent="0">
              <a:buNone/>
              <a:defRPr sz="1098"/>
            </a:lvl6pPr>
            <a:lvl7pPr marL="3013131" indent="0">
              <a:buNone/>
              <a:defRPr sz="1098"/>
            </a:lvl7pPr>
            <a:lvl8pPr marL="3515319" indent="0">
              <a:buNone/>
              <a:defRPr sz="1098"/>
            </a:lvl8pPr>
            <a:lvl9pPr marL="4017508" indent="0">
              <a:buNone/>
              <a:defRPr sz="1098"/>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3B7A6B1-A13A-42DF-8FCB-7C468E6A884F}" type="datetimeFigureOut">
              <a:rPr lang="es-MX" smtClean="0"/>
              <a:t>30/01/2017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7ECF2AE-E668-42ED-ADE2-93D4311D78FC}" type="slidenum">
              <a:rPr lang="es-MX" smtClean="0"/>
              <a:t>‹Nº›</a:t>
            </a:fld>
            <a:endParaRPr lang="es-MX"/>
          </a:p>
        </p:txBody>
      </p:sp>
    </p:spTree>
    <p:extLst>
      <p:ext uri="{BB962C8B-B14F-4D97-AF65-F5344CB8AC3E}">
        <p14:creationId xmlns:p14="http://schemas.microsoft.com/office/powerpoint/2010/main" val="123214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0533" y="412120"/>
            <a:ext cx="8663047" cy="149616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0533" y="2060590"/>
            <a:ext cx="8663047" cy="491137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90533" y="7174437"/>
            <a:ext cx="2259925" cy="412118"/>
          </a:xfrm>
          <a:prstGeom prst="rect">
            <a:avLst/>
          </a:prstGeom>
        </p:spPr>
        <p:txBody>
          <a:bodyPr vert="horz" lIns="91440" tIns="45720" rIns="91440" bIns="45720" rtlCol="0" anchor="ctr"/>
          <a:lstStyle>
            <a:lvl1pPr algn="l">
              <a:defRPr sz="1318">
                <a:solidFill>
                  <a:schemeClr val="tx1">
                    <a:tint val="75000"/>
                  </a:schemeClr>
                </a:solidFill>
              </a:defRPr>
            </a:lvl1pPr>
          </a:lstStyle>
          <a:p>
            <a:fld id="{D3B7A6B1-A13A-42DF-8FCB-7C468E6A884F}" type="datetimeFigureOut">
              <a:rPr lang="es-MX" smtClean="0"/>
              <a:t>30/01/2017</a:t>
            </a:fld>
            <a:endParaRPr lang="es-MX"/>
          </a:p>
        </p:txBody>
      </p:sp>
      <p:sp>
        <p:nvSpPr>
          <p:cNvPr id="5" name="Footer Placeholder 4"/>
          <p:cNvSpPr>
            <a:spLocks noGrp="1"/>
          </p:cNvSpPr>
          <p:nvPr>
            <p:ph type="ftr" sz="quarter" idx="3"/>
          </p:nvPr>
        </p:nvSpPr>
        <p:spPr>
          <a:xfrm>
            <a:off x="3327113" y="7174437"/>
            <a:ext cx="3389888" cy="412118"/>
          </a:xfrm>
          <a:prstGeom prst="rect">
            <a:avLst/>
          </a:prstGeom>
        </p:spPr>
        <p:txBody>
          <a:bodyPr vert="horz" lIns="91440" tIns="45720" rIns="91440" bIns="45720" rtlCol="0" anchor="ctr"/>
          <a:lstStyle>
            <a:lvl1pPr algn="ctr">
              <a:defRPr sz="1318">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7093655" y="7174437"/>
            <a:ext cx="2259925" cy="412118"/>
          </a:xfrm>
          <a:prstGeom prst="rect">
            <a:avLst/>
          </a:prstGeom>
        </p:spPr>
        <p:txBody>
          <a:bodyPr vert="horz" lIns="91440" tIns="45720" rIns="91440" bIns="45720" rtlCol="0" anchor="ctr"/>
          <a:lstStyle>
            <a:lvl1pPr algn="r">
              <a:defRPr sz="1318">
                <a:solidFill>
                  <a:schemeClr val="tx1">
                    <a:tint val="75000"/>
                  </a:schemeClr>
                </a:solidFill>
              </a:defRPr>
            </a:lvl1pPr>
          </a:lstStyle>
          <a:p>
            <a:fld id="{87ECF2AE-E668-42ED-ADE2-93D4311D78FC}" type="slidenum">
              <a:rPr lang="es-MX" smtClean="0"/>
              <a:t>‹Nº›</a:t>
            </a:fld>
            <a:endParaRPr lang="es-MX"/>
          </a:p>
        </p:txBody>
      </p:sp>
    </p:spTree>
    <p:extLst>
      <p:ext uri="{BB962C8B-B14F-4D97-AF65-F5344CB8AC3E}">
        <p14:creationId xmlns:p14="http://schemas.microsoft.com/office/powerpoint/2010/main" val="1980798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p:titleStyle>
    <p:body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p:bodyStyle>
    <p:otherStyle>
      <a:defPPr>
        <a:defRPr lang="en-US"/>
      </a:defPPr>
      <a:lvl1pPr marL="0" algn="l" defTabSz="1004377" rtl="0" eaLnBrk="1" latinLnBrk="0" hangingPunct="1">
        <a:defRPr sz="1977" kern="1200">
          <a:solidFill>
            <a:schemeClr val="tx1"/>
          </a:solidFill>
          <a:latin typeface="+mn-lt"/>
          <a:ea typeface="+mn-ea"/>
          <a:cs typeface="+mn-cs"/>
        </a:defRPr>
      </a:lvl1pPr>
      <a:lvl2pPr marL="502188" algn="l" defTabSz="1004377" rtl="0" eaLnBrk="1" latinLnBrk="0" hangingPunct="1">
        <a:defRPr sz="1977" kern="1200">
          <a:solidFill>
            <a:schemeClr val="tx1"/>
          </a:solidFill>
          <a:latin typeface="+mn-lt"/>
          <a:ea typeface="+mn-ea"/>
          <a:cs typeface="+mn-cs"/>
        </a:defRPr>
      </a:lvl2pPr>
      <a:lvl3pPr marL="1004377" algn="l" defTabSz="1004377" rtl="0" eaLnBrk="1" latinLnBrk="0" hangingPunct="1">
        <a:defRPr sz="1977" kern="1200">
          <a:solidFill>
            <a:schemeClr val="tx1"/>
          </a:solidFill>
          <a:latin typeface="+mn-lt"/>
          <a:ea typeface="+mn-ea"/>
          <a:cs typeface="+mn-cs"/>
        </a:defRPr>
      </a:lvl3pPr>
      <a:lvl4pPr marL="1506565" algn="l" defTabSz="1004377" rtl="0" eaLnBrk="1" latinLnBrk="0" hangingPunct="1">
        <a:defRPr sz="1977" kern="1200">
          <a:solidFill>
            <a:schemeClr val="tx1"/>
          </a:solidFill>
          <a:latin typeface="+mn-lt"/>
          <a:ea typeface="+mn-ea"/>
          <a:cs typeface="+mn-cs"/>
        </a:defRPr>
      </a:lvl4pPr>
      <a:lvl5pPr marL="2008754" algn="l" defTabSz="1004377" rtl="0" eaLnBrk="1" latinLnBrk="0" hangingPunct="1">
        <a:defRPr sz="1977" kern="1200">
          <a:solidFill>
            <a:schemeClr val="tx1"/>
          </a:solidFill>
          <a:latin typeface="+mn-lt"/>
          <a:ea typeface="+mn-ea"/>
          <a:cs typeface="+mn-cs"/>
        </a:defRPr>
      </a:lvl5pPr>
      <a:lvl6pPr marL="2510942" algn="l" defTabSz="1004377" rtl="0" eaLnBrk="1" latinLnBrk="0" hangingPunct="1">
        <a:defRPr sz="1977" kern="1200">
          <a:solidFill>
            <a:schemeClr val="tx1"/>
          </a:solidFill>
          <a:latin typeface="+mn-lt"/>
          <a:ea typeface="+mn-ea"/>
          <a:cs typeface="+mn-cs"/>
        </a:defRPr>
      </a:lvl6pPr>
      <a:lvl7pPr marL="3013131" algn="l" defTabSz="1004377" rtl="0" eaLnBrk="1" latinLnBrk="0" hangingPunct="1">
        <a:defRPr sz="1977" kern="1200">
          <a:solidFill>
            <a:schemeClr val="tx1"/>
          </a:solidFill>
          <a:latin typeface="+mn-lt"/>
          <a:ea typeface="+mn-ea"/>
          <a:cs typeface="+mn-cs"/>
        </a:defRPr>
      </a:lvl7pPr>
      <a:lvl8pPr marL="3515319" algn="l" defTabSz="1004377" rtl="0" eaLnBrk="1" latinLnBrk="0" hangingPunct="1">
        <a:defRPr sz="1977" kern="1200">
          <a:solidFill>
            <a:schemeClr val="tx1"/>
          </a:solidFill>
          <a:latin typeface="+mn-lt"/>
          <a:ea typeface="+mn-ea"/>
          <a:cs typeface="+mn-cs"/>
        </a:defRPr>
      </a:lvl8pPr>
      <a:lvl9pPr marL="4017508" algn="l" defTabSz="1004377" rtl="0" eaLnBrk="1" latinLnBrk="0" hangingPunct="1">
        <a:defRPr sz="19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bit.ly/2jtSQl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image" Target="../media/image17.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jpe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38906"/>
          </a:xfrm>
          <a:prstGeom prst="rect">
            <a:avLst/>
          </a:prstGeom>
        </p:spPr>
      </p:pic>
      <p:sp>
        <p:nvSpPr>
          <p:cNvPr id="6" name="Título 1"/>
          <p:cNvSpPr txBox="1">
            <a:spLocks/>
          </p:cNvSpPr>
          <p:nvPr/>
        </p:nvSpPr>
        <p:spPr>
          <a:xfrm>
            <a:off x="480580" y="284914"/>
            <a:ext cx="5219180" cy="2677648"/>
          </a:xfrm>
          <a:prstGeom prst="rect">
            <a:avLst/>
          </a:prstGeom>
        </p:spPr>
        <p:txBody>
          <a:bodyPr vert="horz" lIns="91440" tIns="45720" rIns="91440" bIns="45720" rtlCol="0" anchor="ctr">
            <a:normAutofit fontScale="92500" lnSpcReduction="20000"/>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4000" dirty="0" smtClean="0">
                <a:solidFill>
                  <a:srgbClr val="FCFCFC"/>
                </a:solidFill>
              </a:rPr>
              <a:t>Capacitación para la carga de información  en el</a:t>
            </a:r>
          </a:p>
          <a:p>
            <a:pPr algn="ctr"/>
            <a:r>
              <a:rPr lang="es-MX" sz="8000" dirty="0" smtClean="0">
                <a:solidFill>
                  <a:srgbClr val="FCFCFC"/>
                </a:solidFill>
              </a:rPr>
              <a:t>SIPOT</a:t>
            </a:r>
            <a:r>
              <a:rPr lang="es-MX" sz="4400" dirty="0" smtClean="0">
                <a:solidFill>
                  <a:srgbClr val="FCFCFC"/>
                </a:solidFill>
              </a:rPr>
              <a:t/>
            </a:r>
            <a:br>
              <a:rPr lang="es-MX" sz="4400" dirty="0" smtClean="0">
                <a:solidFill>
                  <a:srgbClr val="FCFCFC"/>
                </a:solidFill>
              </a:rPr>
            </a:b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
        <p:nvSpPr>
          <p:cNvPr id="8" name="Subtítulo 2"/>
          <p:cNvSpPr txBox="1">
            <a:spLocks/>
          </p:cNvSpPr>
          <p:nvPr/>
        </p:nvSpPr>
        <p:spPr>
          <a:xfrm>
            <a:off x="480580" y="7222993"/>
            <a:ext cx="5681541" cy="800827"/>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indent="0">
              <a:spcBef>
                <a:spcPts val="0"/>
              </a:spcBef>
              <a:buNone/>
            </a:pPr>
            <a:r>
              <a:rPr lang="es-MX" sz="2000" dirty="0" smtClean="0">
                <a:solidFill>
                  <a:srgbClr val="610E97"/>
                </a:solidFill>
                <a:latin typeface="Century Gothic" panose="020B0502020202020204" pitchFamily="34" charset="0"/>
              </a:rPr>
              <a:t>Plataforma Nacional de Transparencia</a:t>
            </a:r>
            <a:endParaRPr lang="es-MX" sz="2000"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2070179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28"/>
            <a:ext cx="10044113" cy="7740306"/>
          </a:xfrm>
          <a:prstGeom prst="rect">
            <a:avLst/>
          </a:prstGeom>
        </p:spPr>
      </p:pic>
      <p:sp>
        <p:nvSpPr>
          <p:cNvPr id="6" name="5 Rectángulo"/>
          <p:cNvSpPr/>
          <p:nvPr/>
        </p:nvSpPr>
        <p:spPr>
          <a:xfrm>
            <a:off x="318623" y="1636924"/>
            <a:ext cx="5774754" cy="4401205"/>
          </a:xfrm>
          <a:prstGeom prst="rect">
            <a:avLst/>
          </a:prstGeom>
        </p:spPr>
        <p:txBody>
          <a:bodyPr wrap="square">
            <a:spAutoFit/>
          </a:bodyPr>
          <a:lstStyle/>
          <a:p>
            <a:pPr marL="329561" marR="445169" indent="-329561" algn="ctr">
              <a:buAutoNum type="romanUcPeriod" startAt="3"/>
            </a:pPr>
            <a:r>
              <a:rPr lang="es-MX" sz="2500" b="1" dirty="0" smtClean="0">
                <a:latin typeface="Century Gothic" panose="020B0502020202020204" pitchFamily="34" charset="0"/>
              </a:rPr>
              <a:t>Las facultades de cada Área</a:t>
            </a:r>
            <a:endParaRPr lang="es-MX" sz="2500" dirty="0" smtClean="0">
              <a:latin typeface="Century Gothic" panose="020B0502020202020204" pitchFamily="34" charset="0"/>
            </a:endParaRPr>
          </a:p>
          <a:p>
            <a:pPr marR="445169" algn="just"/>
            <a:endParaRPr lang="es-MX" sz="1500" dirty="0">
              <a:solidFill>
                <a:srgbClr val="FF0000"/>
              </a:solidFill>
              <a:latin typeface="Century Gothic" panose="020B0502020202020204" pitchFamily="34" charset="0"/>
              <a:ea typeface="Calibri"/>
              <a:cs typeface="Arial"/>
            </a:endParaRPr>
          </a:p>
          <a:p>
            <a:pPr algn="just"/>
            <a:r>
              <a:rPr lang="es-MX" sz="1500" dirty="0">
                <a:latin typeface="Century Gothic" panose="020B0502020202020204" pitchFamily="34" charset="0"/>
              </a:rPr>
              <a:t>En cumplimiento a esta fracción, los sujetos obligados publicarán las facultades respecto de cada una de las áreas previstas en el reglamento interior, estatuto orgánico o normatividad equivalente respectiva, entendidas éstas como las aptitudes o potestades que les otorga la ley para para llevar a cabo actos administrativos y/o legales válidos, de los cuales surgen obligaciones, derechos y atribuciones. </a:t>
            </a:r>
          </a:p>
          <a:p>
            <a:r>
              <a:rPr lang="es-MX" sz="1500" dirty="0">
                <a:latin typeface="Century Gothic" panose="020B0502020202020204" pitchFamily="34" charset="0"/>
              </a:rPr>
              <a:t> </a:t>
            </a:r>
          </a:p>
          <a:p>
            <a:pPr algn="just"/>
            <a:r>
              <a:rPr lang="es-MX" sz="1500" dirty="0">
                <a:latin typeface="Century Gothic" panose="020B0502020202020204" pitchFamily="34" charset="0"/>
              </a:rPr>
              <a:t>Esta fracción guarda relación directa con la estructura orgánica publicada por los sujetos obligados en cumplimiento de la fracción II, toda vez que deben describirse las facultades de cada una de las áreas que la conforman. También guarda correspondencia con lo publicado en las fracciones IV (metas y objetivos), V (indicadores de interés), VI (indicadores de resultados) y XIII (unidad de transparencia) del artículo 70 de la Ley General</a:t>
            </a:r>
            <a:r>
              <a:rPr lang="es-MX" sz="1500" dirty="0" smtClean="0">
                <a:latin typeface="Century Gothic" panose="020B0502020202020204" pitchFamily="34" charset="0"/>
              </a:rPr>
              <a:t>.</a:t>
            </a:r>
            <a:endParaRPr lang="es-MX" sz="1500" dirty="0">
              <a:latin typeface="Century Gothic" panose="020B0502020202020204" pitchFamily="34" charset="0"/>
            </a:endParaRPr>
          </a:p>
        </p:txBody>
      </p:sp>
      <p:sp>
        <p:nvSpPr>
          <p:cNvPr id="4" name="CuadroTexto 3"/>
          <p:cNvSpPr txBox="1"/>
          <p:nvPr/>
        </p:nvSpPr>
        <p:spPr>
          <a:xfrm>
            <a:off x="6478500" y="3179810"/>
            <a:ext cx="3330518" cy="1395960"/>
          </a:xfrm>
          <a:prstGeom prst="rect">
            <a:avLst/>
          </a:prstGeom>
          <a:noFill/>
        </p:spPr>
        <p:txBody>
          <a:bodyPr wrap="square" rtlCol="0">
            <a:spAutoFit/>
          </a:bodyPr>
          <a:lstStyle/>
          <a:p>
            <a:pPr algn="just">
              <a:lnSpc>
                <a:spcPct val="115000"/>
              </a:lnSpc>
              <a:spcAft>
                <a:spcPts val="824"/>
              </a:spcAft>
            </a:pPr>
            <a:r>
              <a:rPr lang="es-MX" sz="1500" b="1" dirty="0">
                <a:latin typeface="Century Gothic" panose="020B0502020202020204" pitchFamily="34" charset="0"/>
                <a:ea typeface="Calibri"/>
                <a:cs typeface="Arial"/>
              </a:rPr>
              <a:t>Párrafo explicativo: </a:t>
            </a:r>
            <a:r>
              <a:rPr lang="es-MX" sz="1500" dirty="0" smtClean="0">
                <a:latin typeface="Century Gothic" panose="020B0502020202020204" pitchFamily="34" charset="0"/>
                <a:ea typeface="Calibri"/>
                <a:cs typeface="Arial"/>
              </a:rPr>
              <a:t>Como apoyo para ampliar y detallar el </a:t>
            </a:r>
            <a:r>
              <a:rPr lang="es-MX" sz="1500" dirty="0">
                <a:latin typeface="Century Gothic" panose="020B0502020202020204" pitchFamily="34" charset="0"/>
                <a:ea typeface="Calibri"/>
                <a:cs typeface="Arial"/>
              </a:rPr>
              <a:t>tema del que trata la fracción y </a:t>
            </a:r>
            <a:r>
              <a:rPr lang="es-MX" sz="1500" dirty="0" smtClean="0">
                <a:latin typeface="Century Gothic" panose="020B0502020202020204" pitchFamily="34" charset="0"/>
                <a:ea typeface="Calibri"/>
                <a:cs typeface="Arial"/>
              </a:rPr>
              <a:t>sobre cómo </a:t>
            </a:r>
            <a:r>
              <a:rPr lang="es-MX" sz="1500" dirty="0">
                <a:latin typeface="Century Gothic" panose="020B0502020202020204" pitchFamily="34" charset="0"/>
                <a:ea typeface="Calibri"/>
                <a:cs typeface="Arial"/>
              </a:rPr>
              <a:t>se deberá publicar la información.</a:t>
            </a:r>
          </a:p>
        </p:txBody>
      </p:sp>
      <p:sp>
        <p:nvSpPr>
          <p:cNvPr id="8" name="Flecha izquierda 7"/>
          <p:cNvSpPr/>
          <p:nvPr/>
        </p:nvSpPr>
        <p:spPr>
          <a:xfrm>
            <a:off x="6249051" y="2460818"/>
            <a:ext cx="3541222" cy="2890310"/>
          </a:xfrm>
          <a:prstGeom prst="leftArrow">
            <a:avLst>
              <a:gd name="adj1" fmla="val 64366"/>
              <a:gd name="adj2" fmla="val 1779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48"/>
          </a:p>
        </p:txBody>
      </p:sp>
      <p:sp>
        <p:nvSpPr>
          <p:cNvPr id="2"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
        <p:nvSpPr>
          <p:cNvPr id="11" name="Marcador de contenido 2"/>
          <p:cNvSpPr txBox="1">
            <a:spLocks/>
          </p:cNvSpPr>
          <p:nvPr/>
        </p:nvSpPr>
        <p:spPr>
          <a:xfrm>
            <a:off x="335248" y="1490415"/>
            <a:ext cx="5151152" cy="1145532"/>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just">
              <a:lnSpc>
                <a:spcPct val="100000"/>
              </a:lnSpc>
              <a:spcBef>
                <a:spcPts val="0"/>
              </a:spcBef>
              <a:buNone/>
            </a:pPr>
            <a:endParaRPr lang="es-MX" sz="1500" dirty="0">
              <a:latin typeface="Century Gothic" panose="020B0502020202020204" pitchFamily="34" charset="0"/>
            </a:endParaRPr>
          </a:p>
        </p:txBody>
      </p:sp>
    </p:spTree>
    <p:extLst>
      <p:ext uri="{BB962C8B-B14F-4D97-AF65-F5344CB8AC3E}">
        <p14:creationId xmlns:p14="http://schemas.microsoft.com/office/powerpoint/2010/main" val="13439804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7" name="Marcador de contenido 2"/>
          <p:cNvSpPr txBox="1">
            <a:spLocks/>
          </p:cNvSpPr>
          <p:nvPr/>
        </p:nvSpPr>
        <p:spPr>
          <a:xfrm>
            <a:off x="158766" y="1591294"/>
            <a:ext cx="6756384" cy="23901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spcBef>
                <a:spcPts val="0"/>
              </a:spcBef>
              <a:spcAft>
                <a:spcPts val="1200"/>
              </a:spcAft>
              <a:buClrTx/>
              <a:buFont typeface="Arial" panose="020B0604020202020204" pitchFamily="34" charset="0"/>
              <a:buChar char="•"/>
            </a:pPr>
            <a:r>
              <a:rPr lang="es-MX" sz="2000" dirty="0">
                <a:solidFill>
                  <a:schemeClr val="tx1"/>
                </a:solidFill>
                <a:latin typeface="Century Gothic" panose="020B0502020202020204" pitchFamily="34" charset="0"/>
              </a:rPr>
              <a:t>Cuando la información a difundir actualice alguna causal de reserva, se publicará una </a:t>
            </a:r>
            <a:r>
              <a:rPr lang="es-MX" sz="2000" b="1" dirty="0">
                <a:solidFill>
                  <a:schemeClr val="tx1"/>
                </a:solidFill>
                <a:latin typeface="Century Gothic" panose="020B0502020202020204" pitchFamily="34" charset="0"/>
              </a:rPr>
              <a:t>leyenda </a:t>
            </a:r>
            <a:r>
              <a:rPr lang="es-MX" sz="2000" dirty="0">
                <a:solidFill>
                  <a:schemeClr val="tx1"/>
                </a:solidFill>
                <a:latin typeface="Century Gothic" panose="020B0502020202020204" pitchFamily="34" charset="0"/>
              </a:rPr>
              <a:t>con su correspondiente fundamento legal que especifique que la </a:t>
            </a:r>
            <a:r>
              <a:rPr lang="es-MX" sz="2000" b="1" dirty="0">
                <a:solidFill>
                  <a:schemeClr val="tx1"/>
                </a:solidFill>
                <a:latin typeface="Century Gothic" panose="020B0502020202020204" pitchFamily="34" charset="0"/>
              </a:rPr>
              <a:t>información</a:t>
            </a:r>
            <a:r>
              <a:rPr lang="es-MX" sz="2000" dirty="0">
                <a:solidFill>
                  <a:schemeClr val="tx1"/>
                </a:solidFill>
                <a:latin typeface="Century Gothic" panose="020B0502020202020204" pitchFamily="34" charset="0"/>
              </a:rPr>
              <a:t> se encuentra </a:t>
            </a:r>
            <a:r>
              <a:rPr lang="es-MX" sz="2000" b="1" dirty="0">
                <a:solidFill>
                  <a:schemeClr val="tx1"/>
                </a:solidFill>
                <a:latin typeface="Century Gothic" panose="020B0502020202020204" pitchFamily="34" charset="0"/>
              </a:rPr>
              <a:t>clasificada </a:t>
            </a:r>
            <a:r>
              <a:rPr lang="es-MX" sz="2000" dirty="0">
                <a:solidFill>
                  <a:schemeClr val="tx1"/>
                </a:solidFill>
                <a:latin typeface="Century Gothic" panose="020B0502020202020204" pitchFamily="34" charset="0"/>
              </a:rPr>
              <a:t>(de conformidad con el Titulo Sexto de la LGTAIP</a:t>
            </a:r>
            <a:r>
              <a:rPr lang="es-MX" sz="2000" dirty="0" smtClean="0">
                <a:solidFill>
                  <a:schemeClr val="tx1"/>
                </a:solidFill>
                <a:latin typeface="Century Gothic" panose="020B0502020202020204" pitchFamily="34" charset="0"/>
              </a:rPr>
              <a:t>).</a:t>
            </a:r>
            <a:endParaRPr lang="es-MX" sz="2000" dirty="0">
              <a:solidFill>
                <a:schemeClr val="tx1"/>
              </a:solidFill>
              <a:latin typeface="Century Gothic" panose="020B0502020202020204" pitchFamily="34" charset="0"/>
            </a:endParaRPr>
          </a:p>
        </p:txBody>
      </p:sp>
      <p:pic>
        <p:nvPicPr>
          <p:cNvPr id="10" name="Picture 4" descr="http://www.uv.mx/transparencia/files/2012/11/recorte4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25" y="3660602"/>
            <a:ext cx="3546344" cy="392201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uadroTexto 10"/>
          <p:cNvSpPr txBox="1"/>
          <p:nvPr/>
        </p:nvSpPr>
        <p:spPr>
          <a:xfrm>
            <a:off x="4629149" y="5783254"/>
            <a:ext cx="4895851" cy="1246495"/>
          </a:xfrm>
          <a:prstGeom prst="rect">
            <a:avLst/>
          </a:prstGeom>
          <a:noFill/>
        </p:spPr>
        <p:txBody>
          <a:bodyPr wrap="square" rtlCol="0">
            <a:spAutoFit/>
          </a:bodyPr>
          <a:lstStyle/>
          <a:p>
            <a:pPr algn="ctr"/>
            <a:r>
              <a:rPr lang="es-MX" sz="2500" b="1" dirty="0">
                <a:latin typeface="Century Gothic" panose="020B0502020202020204" pitchFamily="34" charset="0"/>
              </a:rPr>
              <a:t>Cada versión pública debe ser aprobada por el Comité de Transparencia</a:t>
            </a:r>
          </a:p>
        </p:txBody>
      </p:sp>
      <p:sp>
        <p:nvSpPr>
          <p:cNvPr id="2" name="Rectángulo 1"/>
          <p:cNvSpPr/>
          <p:nvPr/>
        </p:nvSpPr>
        <p:spPr>
          <a:xfrm>
            <a:off x="4405312" y="3551092"/>
            <a:ext cx="5443539" cy="1631216"/>
          </a:xfrm>
          <a:prstGeom prst="rect">
            <a:avLst/>
          </a:prstGeom>
        </p:spPr>
        <p:txBody>
          <a:bodyPr wrap="square">
            <a:spAutoFit/>
          </a:bodyPr>
          <a:lstStyle/>
          <a:p>
            <a:pPr marL="342900" indent="-342900" algn="just">
              <a:spcBef>
                <a:spcPts val="0"/>
              </a:spcBef>
              <a:spcAft>
                <a:spcPts val="1200"/>
              </a:spcAft>
              <a:buFont typeface="Arial" panose="020B0604020202020204" pitchFamily="34" charset="0"/>
              <a:buChar char="•"/>
            </a:pPr>
            <a:r>
              <a:rPr lang="es-MX" sz="2000" dirty="0">
                <a:latin typeface="Century Gothic" panose="020B0502020202020204" pitchFamily="34" charset="0"/>
              </a:rPr>
              <a:t>Se elaborará </a:t>
            </a:r>
            <a:r>
              <a:rPr lang="es-MX" sz="2000" dirty="0" smtClean="0">
                <a:latin typeface="Century Gothic" panose="020B0502020202020204" pitchFamily="34" charset="0"/>
              </a:rPr>
              <a:t>una </a:t>
            </a:r>
            <a:r>
              <a:rPr lang="es-MX" sz="2000" b="1" dirty="0" smtClean="0">
                <a:latin typeface="Century Gothic" panose="020B0502020202020204" pitchFamily="34" charset="0"/>
              </a:rPr>
              <a:t>versión </a:t>
            </a:r>
            <a:r>
              <a:rPr lang="es-MX" sz="2000" b="1" dirty="0">
                <a:latin typeface="Century Gothic" panose="020B0502020202020204" pitchFamily="34" charset="0"/>
              </a:rPr>
              <a:t>pública </a:t>
            </a:r>
            <a:r>
              <a:rPr lang="es-MX" sz="2000" dirty="0">
                <a:latin typeface="Century Gothic" panose="020B0502020202020204" pitchFamily="34" charset="0"/>
              </a:rPr>
              <a:t>de los documentos que contengan información que actualice alguno de los supuestos de </a:t>
            </a:r>
            <a:r>
              <a:rPr lang="es-MX" sz="2000" b="1" dirty="0">
                <a:latin typeface="Century Gothic" panose="020B0502020202020204" pitchFamily="34" charset="0"/>
              </a:rPr>
              <a:t>reserva</a:t>
            </a:r>
            <a:r>
              <a:rPr lang="es-MX" sz="2000" dirty="0">
                <a:latin typeface="Century Gothic" panose="020B0502020202020204" pitchFamily="34" charset="0"/>
              </a:rPr>
              <a:t> o </a:t>
            </a:r>
            <a:r>
              <a:rPr lang="es-MX" sz="2000" b="1" dirty="0">
                <a:latin typeface="Century Gothic" panose="020B0502020202020204" pitchFamily="34" charset="0"/>
              </a:rPr>
              <a:t>confidencialidad</a:t>
            </a:r>
            <a:r>
              <a:rPr lang="es-MX" sz="2000" dirty="0">
                <a:latin typeface="Century Gothic" panose="020B0502020202020204" pitchFamily="34" charset="0"/>
              </a:rPr>
              <a:t>.</a:t>
            </a:r>
          </a:p>
        </p:txBody>
      </p:sp>
      <p:sp>
        <p:nvSpPr>
          <p:cNvPr id="8" name="Título 1"/>
          <p:cNvSpPr txBox="1">
            <a:spLocks/>
          </p:cNvSpPr>
          <p:nvPr/>
        </p:nvSpPr>
        <p:spPr>
          <a:xfrm>
            <a:off x="166007" y="1902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400" dirty="0" smtClean="0">
                <a:solidFill>
                  <a:srgbClr val="FCFCFC"/>
                </a:solidFill>
              </a:rPr>
              <a:t>Versiones públicas</a:t>
            </a:r>
            <a:endParaRPr lang="es-MX" sz="4400" dirty="0">
              <a:solidFill>
                <a:srgbClr val="FCFCFC"/>
              </a:solidFill>
            </a:endParaRPr>
          </a:p>
        </p:txBody>
      </p:sp>
    </p:spTree>
    <p:extLst>
      <p:ext uri="{BB962C8B-B14F-4D97-AF65-F5344CB8AC3E}">
        <p14:creationId xmlns:p14="http://schemas.microsoft.com/office/powerpoint/2010/main" val="33032857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8" name="Marcador de contenido 2"/>
          <p:cNvSpPr>
            <a:spLocks noGrp="1"/>
          </p:cNvSpPr>
          <p:nvPr>
            <p:ph idx="1"/>
          </p:nvPr>
        </p:nvSpPr>
        <p:spPr>
          <a:xfrm>
            <a:off x="188276" y="1710378"/>
            <a:ext cx="5884902" cy="2917370"/>
          </a:xfrm>
        </p:spPr>
        <p:txBody>
          <a:bodyPr>
            <a:noAutofit/>
          </a:bodyPr>
          <a:lstStyle/>
          <a:p>
            <a:pPr algn="just">
              <a:lnSpc>
                <a:spcPct val="100000"/>
              </a:lnSpc>
              <a:spcBef>
                <a:spcPts val="600"/>
              </a:spcBef>
            </a:pPr>
            <a:r>
              <a:rPr lang="es-MX" sz="2000" dirty="0" smtClean="0">
                <a:latin typeface="Century Gothic" panose="020B0502020202020204" pitchFamily="34" charset="0"/>
              </a:rPr>
              <a:t>Informar </a:t>
            </a:r>
            <a:r>
              <a:rPr lang="es-MX" sz="2000" dirty="0">
                <a:latin typeface="Century Gothic" panose="020B0502020202020204" pitchFamily="34" charset="0"/>
              </a:rPr>
              <a:t>a su organismo garante sobre la </a:t>
            </a:r>
            <a:r>
              <a:rPr lang="es-MX" sz="2000" b="1" dirty="0">
                <a:latin typeface="Century Gothic" panose="020B0502020202020204" pitchFamily="34" charset="0"/>
              </a:rPr>
              <a:t>relación de fracciones que les aplican </a:t>
            </a:r>
            <a:r>
              <a:rPr lang="es-MX" sz="2000" dirty="0">
                <a:latin typeface="Century Gothic" panose="020B0502020202020204" pitchFamily="34" charset="0"/>
              </a:rPr>
              <a:t>y, en su caso, de forma fundamentada y motivada, las que no les aplican</a:t>
            </a:r>
            <a:r>
              <a:rPr lang="es-MX" sz="2000" dirty="0" smtClean="0">
                <a:latin typeface="Century Gothic" panose="020B0502020202020204" pitchFamily="34" charset="0"/>
              </a:rPr>
              <a:t>.</a:t>
            </a:r>
          </a:p>
        </p:txBody>
      </p:sp>
      <p:sp>
        <p:nvSpPr>
          <p:cNvPr id="9" name="Rectángulo redondeado 6"/>
          <p:cNvSpPr/>
          <p:nvPr/>
        </p:nvSpPr>
        <p:spPr>
          <a:xfrm>
            <a:off x="7101443" y="2404959"/>
            <a:ext cx="2747407" cy="165391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Tabla de Aplicabilidad de las Obligaciones de Transparencia</a:t>
            </a:r>
          </a:p>
        </p:txBody>
      </p:sp>
      <p:sp>
        <p:nvSpPr>
          <p:cNvPr id="12" name="Flecha derecha 1"/>
          <p:cNvSpPr/>
          <p:nvPr/>
        </p:nvSpPr>
        <p:spPr>
          <a:xfrm>
            <a:off x="5920222" y="3508029"/>
            <a:ext cx="1259742" cy="318215"/>
          </a:xfrm>
          <a:prstGeom prst="rightArrow">
            <a:avLst/>
          </a:prstGeom>
          <a:solidFill>
            <a:srgbClr val="610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50" name="Picture 2" descr="Resultado de imagen para pictograma duda"/>
          <p:cNvPicPr>
            <a:picLocks noChangeAspect="1" noChangeArrowheads="1"/>
          </p:cNvPicPr>
          <p:nvPr/>
        </p:nvPicPr>
        <p:blipFill rotWithShape="1">
          <a:blip r:embed="rId3">
            <a:extLst>
              <a:ext uri="{28A0092B-C50C-407E-A947-70E740481C1C}">
                <a14:useLocalDpi xmlns:a14="http://schemas.microsoft.com/office/drawing/2010/main" val="0"/>
              </a:ext>
            </a:extLst>
          </a:blip>
          <a:srcRect l="5236" t="1846" r="59831" b="48309"/>
          <a:stretch/>
        </p:blipFill>
        <p:spPr bwMode="auto">
          <a:xfrm>
            <a:off x="549343" y="3415584"/>
            <a:ext cx="2982968" cy="4176154"/>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3319003" y="4443156"/>
            <a:ext cx="4853447" cy="1889798"/>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lvl="1" algn="just">
              <a:lnSpc>
                <a:spcPct val="100000"/>
              </a:lnSpc>
              <a:spcBef>
                <a:spcPts val="600"/>
              </a:spcBef>
              <a:buFont typeface="Wingdings" panose="05000000000000000000" pitchFamily="2" charset="2"/>
              <a:buChar char="q"/>
            </a:pPr>
            <a:r>
              <a:rPr lang="es-MX" sz="2000" dirty="0" smtClean="0">
                <a:latin typeface="Century Gothic" panose="020B0502020202020204" pitchFamily="34" charset="0"/>
              </a:rPr>
              <a:t>Una vez verificada y aprobada su Tabla de Aplicabilidad por el organismo garante, ustedes la difundirán en sus portales de Internet.</a:t>
            </a:r>
            <a:endParaRPr lang="es-MX" sz="2000" dirty="0">
              <a:latin typeface="Century Gothic" panose="020B0502020202020204" pitchFamily="34" charset="0"/>
            </a:endParaRPr>
          </a:p>
        </p:txBody>
      </p:sp>
      <p:cxnSp>
        <p:nvCxnSpPr>
          <p:cNvPr id="7" name="Conector angular 6"/>
          <p:cNvCxnSpPr/>
          <p:nvPr/>
        </p:nvCxnSpPr>
        <p:spPr>
          <a:xfrm rot="16200000" flipH="1">
            <a:off x="4830431" y="3083943"/>
            <a:ext cx="1705206" cy="1156840"/>
          </a:xfrm>
          <a:prstGeom prst="bentConnector3">
            <a:avLst/>
          </a:prstGeom>
          <a:ln w="76200">
            <a:solidFill>
              <a:srgbClr val="610E97"/>
            </a:solidFill>
          </a:ln>
        </p:spPr>
        <p:style>
          <a:lnRef idx="1">
            <a:schemeClr val="accent1"/>
          </a:lnRef>
          <a:fillRef idx="0">
            <a:schemeClr val="accent1"/>
          </a:fillRef>
          <a:effectRef idx="0">
            <a:schemeClr val="accent1"/>
          </a:effectRef>
          <a:fontRef idx="minor">
            <a:schemeClr val="tx1"/>
          </a:fontRef>
        </p:style>
      </p:cxnSp>
      <p:sp>
        <p:nvSpPr>
          <p:cNvPr id="11" name="Título 1"/>
          <p:cNvSpPr txBox="1">
            <a:spLocks/>
          </p:cNvSpPr>
          <p:nvPr/>
        </p:nvSpPr>
        <p:spPr>
          <a:xfrm>
            <a:off x="166007" y="1902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400" dirty="0" smtClean="0">
                <a:solidFill>
                  <a:srgbClr val="FCFCFC"/>
                </a:solidFill>
              </a:rPr>
              <a:t>Aplicabilidad de obligaciones</a:t>
            </a:r>
            <a:endParaRPr lang="es-MX" sz="4400" dirty="0">
              <a:solidFill>
                <a:srgbClr val="FCFCFC"/>
              </a:solidFill>
            </a:endParaRPr>
          </a:p>
        </p:txBody>
      </p:sp>
    </p:spTree>
    <p:extLst>
      <p:ext uri="{BB962C8B-B14F-4D97-AF65-F5344CB8AC3E}">
        <p14:creationId xmlns:p14="http://schemas.microsoft.com/office/powerpoint/2010/main" val="1706832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034"/>
            <a:ext cx="10044113" cy="7738907"/>
          </a:xfrm>
          <a:prstGeom prst="rect">
            <a:avLst/>
          </a:prstGeom>
        </p:spPr>
      </p:pic>
      <p:sp>
        <p:nvSpPr>
          <p:cNvPr id="2" name="Marcador de contenido 1"/>
          <p:cNvSpPr>
            <a:spLocks noGrp="1"/>
          </p:cNvSpPr>
          <p:nvPr>
            <p:ph idx="1"/>
          </p:nvPr>
        </p:nvSpPr>
        <p:spPr>
          <a:xfrm>
            <a:off x="1292603" y="3045687"/>
            <a:ext cx="8079979" cy="953065"/>
          </a:xfrm>
        </p:spPr>
        <p:txBody>
          <a:bodyPr>
            <a:normAutofit/>
          </a:bodyPr>
          <a:lstStyle/>
          <a:p>
            <a:pPr marL="0" indent="0">
              <a:buNone/>
            </a:pPr>
            <a:r>
              <a:rPr lang="es-MX" sz="6000" b="1" dirty="0">
                <a:solidFill>
                  <a:srgbClr val="610E97"/>
                </a:solidFill>
              </a:rPr>
              <a:t>http://bit.ly/2kvlogc</a:t>
            </a:r>
          </a:p>
          <a:p>
            <a:pPr marL="0" indent="0">
              <a:buNone/>
            </a:pPr>
            <a:endParaRPr lang="es-MX" sz="6000" b="1" dirty="0">
              <a:solidFill>
                <a:srgbClr val="610E97"/>
              </a:solidFill>
            </a:endParaRPr>
          </a:p>
        </p:txBody>
      </p:sp>
      <p:sp>
        <p:nvSpPr>
          <p:cNvPr id="8" name="Marcador de contenido 2"/>
          <p:cNvSpPr txBox="1">
            <a:spLocks/>
          </p:cNvSpPr>
          <p:nvPr/>
        </p:nvSpPr>
        <p:spPr>
          <a:xfrm>
            <a:off x="544718" y="1724351"/>
            <a:ext cx="9301424" cy="962526"/>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ctr">
              <a:lnSpc>
                <a:spcPct val="100000"/>
              </a:lnSpc>
              <a:spcBef>
                <a:spcPts val="0"/>
              </a:spcBef>
              <a:buFont typeface="Arial" panose="020B0604020202020204" pitchFamily="34" charset="0"/>
              <a:buNone/>
            </a:pPr>
            <a:r>
              <a:rPr lang="es-MX" sz="3500" dirty="0" smtClean="0">
                <a:latin typeface="Century Gothic" panose="020B0502020202020204" pitchFamily="34" charset="0"/>
              </a:rPr>
              <a:t>Enlace para descarga de la presentación y archivos de interés:</a:t>
            </a:r>
            <a:endParaRPr lang="es-MX" sz="3500" dirty="0"/>
          </a:p>
        </p:txBody>
      </p:sp>
      <p:sp>
        <p:nvSpPr>
          <p:cNvPr id="3" name="CuadroTexto 2"/>
          <p:cNvSpPr txBox="1"/>
          <p:nvPr/>
        </p:nvSpPr>
        <p:spPr>
          <a:xfrm>
            <a:off x="2012628" y="5319579"/>
            <a:ext cx="8217157" cy="1938992"/>
          </a:xfrm>
          <a:prstGeom prst="rect">
            <a:avLst/>
          </a:prstGeom>
          <a:noFill/>
        </p:spPr>
        <p:txBody>
          <a:bodyPr wrap="square" rtlCol="0">
            <a:spAutoFit/>
          </a:bodyPr>
          <a:lstStyle/>
          <a:p>
            <a:r>
              <a:rPr lang="es-MX" sz="6000" b="1" dirty="0">
                <a:solidFill>
                  <a:srgbClr val="610E97"/>
                </a:solidFill>
                <a:hlinkClick r:id="rId3"/>
              </a:rPr>
              <a:t>http://bit.ly/2jtSQln</a:t>
            </a:r>
            <a:r>
              <a:rPr lang="es-MX" sz="6000" b="1" dirty="0">
                <a:solidFill>
                  <a:srgbClr val="610E97"/>
                </a:solidFill>
              </a:rPr>
              <a:t/>
            </a:r>
            <a:br>
              <a:rPr lang="es-MX" sz="6000" b="1" dirty="0">
                <a:solidFill>
                  <a:srgbClr val="610E97"/>
                </a:solidFill>
              </a:rPr>
            </a:br>
            <a:endParaRPr lang="es-MX" sz="6000" b="1" dirty="0">
              <a:solidFill>
                <a:srgbClr val="610E97"/>
              </a:solidFill>
            </a:endParaRPr>
          </a:p>
        </p:txBody>
      </p:sp>
      <p:sp>
        <p:nvSpPr>
          <p:cNvPr id="7" name="Marcador de contenido 2"/>
          <p:cNvSpPr txBox="1">
            <a:spLocks/>
          </p:cNvSpPr>
          <p:nvPr/>
        </p:nvSpPr>
        <p:spPr>
          <a:xfrm>
            <a:off x="371344" y="4357053"/>
            <a:ext cx="9301424" cy="962526"/>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ctr">
              <a:lnSpc>
                <a:spcPct val="100000"/>
              </a:lnSpc>
              <a:spcBef>
                <a:spcPts val="0"/>
              </a:spcBef>
              <a:buFont typeface="Arial" panose="020B0604020202020204" pitchFamily="34" charset="0"/>
              <a:buNone/>
            </a:pPr>
            <a:r>
              <a:rPr lang="es-MX" sz="3500" dirty="0" smtClean="0">
                <a:latin typeface="Century Gothic" panose="020B0502020202020204" pitchFamily="34" charset="0"/>
              </a:rPr>
              <a:t>Enlace de tutorial del </a:t>
            </a:r>
            <a:r>
              <a:rPr lang="es-MX" sz="3500" dirty="0" err="1" smtClean="0">
                <a:latin typeface="Century Gothic" panose="020B0502020202020204" pitchFamily="34" charset="0"/>
              </a:rPr>
              <a:t>ITEI</a:t>
            </a:r>
            <a:r>
              <a:rPr lang="es-MX" sz="3500" dirty="0" smtClean="0">
                <a:latin typeface="Century Gothic" panose="020B0502020202020204" pitchFamily="34" charset="0"/>
              </a:rPr>
              <a:t> (Jalisco)</a:t>
            </a:r>
            <a:endParaRPr lang="es-MX" sz="3500" dirty="0"/>
          </a:p>
        </p:txBody>
      </p:sp>
    </p:spTree>
    <p:extLst>
      <p:ext uri="{BB962C8B-B14F-4D97-AF65-F5344CB8AC3E}">
        <p14:creationId xmlns:p14="http://schemas.microsoft.com/office/powerpoint/2010/main" val="13324884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
            <a:ext cx="10044113" cy="7738906"/>
          </a:xfrm>
          <a:prstGeom prst="rect">
            <a:avLst/>
          </a:prstGeom>
        </p:spPr>
      </p:pic>
      <p:sp>
        <p:nvSpPr>
          <p:cNvPr id="4" name="Título 1"/>
          <p:cNvSpPr txBox="1">
            <a:spLocks/>
          </p:cNvSpPr>
          <p:nvPr/>
        </p:nvSpPr>
        <p:spPr>
          <a:xfrm>
            <a:off x="304801" y="901989"/>
            <a:ext cx="6819899"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8000" dirty="0" smtClean="0">
                <a:solidFill>
                  <a:srgbClr val="FCFCFC"/>
                </a:solidFill>
              </a:rPr>
              <a:t>¡Muchas gracias</a:t>
            </a:r>
          </a:p>
          <a:p>
            <a:pPr algn="ctr"/>
            <a:r>
              <a:rPr lang="es-MX" sz="6000" dirty="0" smtClean="0">
                <a:solidFill>
                  <a:srgbClr val="FCFCFC"/>
                </a:solidFill>
              </a:rPr>
              <a:t> por su atención!</a:t>
            </a:r>
            <a:endParaRPr lang="es-MX" sz="6000" dirty="0">
              <a:solidFill>
                <a:srgbClr val="FCFCFC"/>
              </a:solidFill>
            </a:endParaRPr>
          </a:p>
        </p:txBody>
      </p:sp>
      <p:sp>
        <p:nvSpPr>
          <p:cNvPr id="5" name="15 Rectángulo"/>
          <p:cNvSpPr/>
          <p:nvPr/>
        </p:nvSpPr>
        <p:spPr>
          <a:xfrm>
            <a:off x="1218381" y="5452929"/>
            <a:ext cx="7344815" cy="1446550"/>
          </a:xfrm>
          <a:prstGeom prst="rect">
            <a:avLst/>
          </a:prstGeom>
        </p:spPr>
        <p:txBody>
          <a:bodyPr wrap="square">
            <a:spAutoFit/>
          </a:bodyPr>
          <a:lstStyle/>
          <a:p>
            <a:pPr algn="ctr">
              <a:spcAft>
                <a:spcPts val="600"/>
              </a:spcAft>
            </a:pPr>
            <a:r>
              <a:rPr lang="es-MX" sz="2600" b="1" cap="small" dirty="0" smtClean="0">
                <a:solidFill>
                  <a:srgbClr val="610E97"/>
                </a:solidFill>
                <a:latin typeface="Century Gothic" panose="020B0502020202020204" pitchFamily="34" charset="0"/>
              </a:rPr>
              <a:t>Lorena Rodríguez Saiz</a:t>
            </a:r>
          </a:p>
          <a:p>
            <a:pPr algn="ctr">
              <a:spcAft>
                <a:spcPts val="600"/>
              </a:spcAft>
            </a:pPr>
            <a:r>
              <a:rPr lang="es-MX" sz="2600" b="1" cap="small" dirty="0" smtClean="0">
                <a:solidFill>
                  <a:srgbClr val="610E97"/>
                </a:solidFill>
                <a:latin typeface="Century Gothic" panose="020B0502020202020204" pitchFamily="34" charset="0"/>
              </a:rPr>
              <a:t>Tel</a:t>
            </a:r>
            <a:r>
              <a:rPr lang="es-MX" sz="2600" b="1" cap="small" dirty="0">
                <a:solidFill>
                  <a:srgbClr val="610E97"/>
                </a:solidFill>
                <a:latin typeface="Century Gothic" panose="020B0502020202020204" pitchFamily="34" charset="0"/>
              </a:rPr>
              <a:t>. (55) 5004 2400 Ext. 2441</a:t>
            </a:r>
          </a:p>
          <a:p>
            <a:pPr algn="ctr">
              <a:spcAft>
                <a:spcPts val="600"/>
              </a:spcAft>
            </a:pPr>
            <a:r>
              <a:rPr lang="es-MX" sz="2600" b="1" cap="small" dirty="0">
                <a:solidFill>
                  <a:srgbClr val="610E97"/>
                </a:solidFill>
                <a:latin typeface="Century Gothic" panose="020B0502020202020204" pitchFamily="34" charset="0"/>
              </a:rPr>
              <a:t>Tel INAI: 01 800 835 4324</a:t>
            </a:r>
          </a:p>
        </p:txBody>
      </p:sp>
      <p:sp>
        <p:nvSpPr>
          <p:cNvPr id="7" name="15 Rectángulo"/>
          <p:cNvSpPr/>
          <p:nvPr/>
        </p:nvSpPr>
        <p:spPr>
          <a:xfrm>
            <a:off x="576372" y="3780277"/>
            <a:ext cx="8640960" cy="1323439"/>
          </a:xfrm>
          <a:prstGeom prst="rect">
            <a:avLst/>
          </a:prstGeom>
        </p:spPr>
        <p:txBody>
          <a:bodyPr wrap="square">
            <a:spAutoFit/>
          </a:bodyPr>
          <a:lstStyle/>
          <a:p>
            <a:pPr algn="ctr"/>
            <a:r>
              <a:rPr lang="es-MX" sz="2000" b="1" dirty="0">
                <a:solidFill>
                  <a:srgbClr val="610E97"/>
                </a:solidFill>
                <a:latin typeface="Century Gothic" panose="020B0502020202020204" pitchFamily="34" charset="0"/>
              </a:rPr>
              <a:t>carlos.mendiola@inai.org.mx</a:t>
            </a:r>
          </a:p>
          <a:p>
            <a:pPr algn="ctr"/>
            <a:r>
              <a:rPr lang="es-MX" sz="2000" b="1" dirty="0">
                <a:solidFill>
                  <a:srgbClr val="610E97"/>
                </a:solidFill>
                <a:latin typeface="Century Gothic" panose="020B0502020202020204" pitchFamily="34" charset="0"/>
              </a:rPr>
              <a:t>arquimedes.martinez@inai.org.mx</a:t>
            </a:r>
          </a:p>
          <a:p>
            <a:pPr algn="ctr"/>
            <a:r>
              <a:rPr lang="es-MX" sz="2000" b="1" dirty="0">
                <a:solidFill>
                  <a:srgbClr val="610E97"/>
                </a:solidFill>
                <a:latin typeface="Century Gothic" panose="020B0502020202020204" pitchFamily="34" charset="0"/>
              </a:rPr>
              <a:t>jorge.alvarez@ina.org.mx</a:t>
            </a:r>
          </a:p>
          <a:p>
            <a:pPr algn="ctr"/>
            <a:r>
              <a:rPr lang="es-MX" sz="2000" b="1" dirty="0">
                <a:solidFill>
                  <a:srgbClr val="610E97"/>
                </a:solidFill>
                <a:latin typeface="Century Gothic" panose="020B0502020202020204" pitchFamily="34" charset="0"/>
              </a:rPr>
              <a:t>edgar.gomez@inai.org.mx</a:t>
            </a:r>
          </a:p>
        </p:txBody>
      </p:sp>
    </p:spTree>
    <p:extLst>
      <p:ext uri="{BB962C8B-B14F-4D97-AF65-F5344CB8AC3E}">
        <p14:creationId xmlns:p14="http://schemas.microsoft.com/office/powerpoint/2010/main" val="634604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93"/>
            <a:ext cx="10044113" cy="7740306"/>
          </a:xfrm>
          <a:prstGeom prst="rect">
            <a:avLst/>
          </a:prstGeom>
        </p:spPr>
      </p:pic>
      <p:sp>
        <p:nvSpPr>
          <p:cNvPr id="6" name="5 Rectángulo"/>
          <p:cNvSpPr/>
          <p:nvPr/>
        </p:nvSpPr>
        <p:spPr>
          <a:xfrm>
            <a:off x="1515724" y="1826735"/>
            <a:ext cx="3338909" cy="2174954"/>
          </a:xfrm>
          <a:prstGeom prst="rect">
            <a:avLst/>
          </a:prstGeom>
        </p:spPr>
        <p:txBody>
          <a:bodyPr wrap="square">
            <a:spAutoFit/>
          </a:bodyPr>
          <a:lstStyle/>
          <a:p>
            <a:pPr indent="-376641" algn="ctr">
              <a:spcAft>
                <a:spcPts val="416"/>
              </a:spcAft>
            </a:pPr>
            <a:r>
              <a:rPr lang="es-MX" sz="2000" b="1" dirty="0" smtClean="0">
                <a:solidFill>
                  <a:srgbClr val="2F2F2F"/>
                </a:solidFill>
                <a:latin typeface="Century Gothic" panose="020B0502020202020204" pitchFamily="34" charset="0"/>
                <a:ea typeface="Calibri" panose="020F0502020204030204" pitchFamily="34" charset="0"/>
                <a:cs typeface="Times New Roman"/>
              </a:rPr>
              <a:t>¿</a:t>
            </a:r>
            <a:r>
              <a:rPr lang="es-MX" sz="2000" b="1" dirty="0">
                <a:solidFill>
                  <a:srgbClr val="2F2F2F"/>
                </a:solidFill>
                <a:latin typeface="Century Gothic" panose="020B0502020202020204" pitchFamily="34" charset="0"/>
                <a:ea typeface="Calibri" panose="020F0502020204030204" pitchFamily="34" charset="0"/>
                <a:cs typeface="Times New Roman"/>
              </a:rPr>
              <a:t>Cada cuándo se deberá actualizar la información? </a:t>
            </a:r>
          </a:p>
          <a:p>
            <a:pPr indent="-376641" algn="just">
              <a:spcAft>
                <a:spcPts val="416"/>
              </a:spcAft>
            </a:pPr>
            <a:r>
              <a:rPr lang="es-MX" sz="1800" b="1" dirty="0" smtClean="0">
                <a:solidFill>
                  <a:srgbClr val="000000"/>
                </a:solidFill>
                <a:latin typeface="Century Gothic" panose="020B0502020202020204" pitchFamily="34" charset="0"/>
                <a:ea typeface="Calibri" panose="020F0502020204030204" pitchFamily="34" charset="0"/>
                <a:cs typeface="Calibri" panose="020F0502020204030204" pitchFamily="34" charset="0"/>
              </a:rPr>
              <a:t>De manera trimestral.</a:t>
            </a:r>
            <a:r>
              <a:rPr lang="es-MX" sz="1800" dirty="0" smtClean="0">
                <a:solidFill>
                  <a:srgbClr val="000000"/>
                </a:solidFill>
                <a:latin typeface="Century Gothic" panose="020B0502020202020204" pitchFamily="34" charset="0"/>
                <a:ea typeface="Calibri" panose="020F0502020204030204" pitchFamily="34" charset="0"/>
                <a:cs typeface="Calibri" panose="020F0502020204030204" pitchFamily="34" charset="0"/>
              </a:rPr>
              <a:t> En caso de modificación, 15 </a:t>
            </a:r>
            <a:r>
              <a:rPr lang="es-MX"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días hábiles después </a:t>
            </a:r>
            <a:r>
              <a:rPr lang="es-MX" sz="1800" dirty="0" smtClean="0">
                <a:solidFill>
                  <a:srgbClr val="000000"/>
                </a:solidFill>
                <a:latin typeface="Century Gothic" panose="020B0502020202020204" pitchFamily="34" charset="0"/>
                <a:ea typeface="Calibri" panose="020F0502020204030204" pitchFamily="34" charset="0"/>
                <a:cs typeface="Calibri" panose="020F0502020204030204" pitchFamily="34" charset="0"/>
              </a:rPr>
              <a:t>de ser aplicado.</a:t>
            </a:r>
            <a:endParaRPr lang="es-MX" sz="18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25" name="5 Rectángulo"/>
          <p:cNvSpPr/>
          <p:nvPr/>
        </p:nvSpPr>
        <p:spPr>
          <a:xfrm>
            <a:off x="6738079" y="1826735"/>
            <a:ext cx="3173033" cy="1651734"/>
          </a:xfrm>
          <a:prstGeom prst="rect">
            <a:avLst/>
          </a:prstGeom>
        </p:spPr>
        <p:txBody>
          <a:bodyPr wrap="square">
            <a:spAutoFit/>
          </a:bodyPr>
          <a:lstStyle/>
          <a:p>
            <a:pPr indent="-376641" algn="ctr">
              <a:spcAft>
                <a:spcPts val="416"/>
              </a:spcAft>
            </a:pPr>
            <a:r>
              <a:rPr lang="es-MX" sz="659" dirty="0">
                <a:solidFill>
                  <a:srgbClr val="2F2F2F"/>
                </a:solidFill>
                <a:latin typeface="Century Gothic" panose="020B0502020202020204" pitchFamily="34" charset="0"/>
                <a:ea typeface="Times New Roman"/>
                <a:cs typeface="Times New Roman"/>
              </a:rPr>
              <a:t> </a:t>
            </a:r>
            <a:r>
              <a:rPr lang="es-MX" sz="2000" b="1" dirty="0" smtClean="0">
                <a:latin typeface="Century Gothic" panose="020B0502020202020204" pitchFamily="34" charset="0"/>
              </a:rPr>
              <a:t>¿Cuál es la información mínima que debe conservarse en el </a:t>
            </a:r>
            <a:r>
              <a:rPr lang="es-MX" sz="2000" b="1" dirty="0">
                <a:latin typeface="Century Gothic" panose="020B0502020202020204" pitchFamily="34" charset="0"/>
              </a:rPr>
              <a:t>portal de Internet y la </a:t>
            </a:r>
            <a:r>
              <a:rPr lang="es-MX" sz="2000" b="1" dirty="0" smtClean="0">
                <a:latin typeface="Century Gothic" panose="020B0502020202020204" pitchFamily="34" charset="0"/>
              </a:rPr>
              <a:t>PNT?</a:t>
            </a:r>
            <a:endParaRPr lang="es-MX" sz="2000" b="1" dirty="0">
              <a:latin typeface="Century Gothic" panose="020B0502020202020204" pitchFamily="34" charset="0"/>
            </a:endParaRPr>
          </a:p>
          <a:p>
            <a:pPr marR="25109" algn="just"/>
            <a:r>
              <a:rPr lang="es-MX" sz="1800" dirty="0" smtClean="0">
                <a:solidFill>
                  <a:srgbClr val="000000"/>
                </a:solidFill>
                <a:latin typeface="Century Gothic" panose="020B0502020202020204" pitchFamily="34" charset="0"/>
                <a:ea typeface="Calibri" panose="020F0502020204030204" pitchFamily="34" charset="0"/>
                <a:cs typeface="Calibri" panose="020F0502020204030204" pitchFamily="34" charset="0"/>
              </a:rPr>
              <a:t>La información vigente</a:t>
            </a:r>
          </a:p>
        </p:txBody>
      </p:sp>
      <p:sp>
        <p:nvSpPr>
          <p:cNvPr id="3" name="Rectángulo 2"/>
          <p:cNvSpPr/>
          <p:nvPr/>
        </p:nvSpPr>
        <p:spPr>
          <a:xfrm>
            <a:off x="4572005" y="4799640"/>
            <a:ext cx="3807229" cy="1677382"/>
          </a:xfrm>
          <a:prstGeom prst="rect">
            <a:avLst/>
          </a:prstGeom>
        </p:spPr>
        <p:txBody>
          <a:bodyPr wrap="square">
            <a:spAutoFit/>
          </a:bodyPr>
          <a:lstStyle/>
          <a:p>
            <a:pPr algn="ctr"/>
            <a:r>
              <a:rPr lang="es-MX" sz="2000" b="1" dirty="0" smtClean="0">
                <a:latin typeface="Century Gothic" panose="020B0502020202020204" pitchFamily="34" charset="0"/>
              </a:rPr>
              <a:t>¿</a:t>
            </a:r>
            <a:r>
              <a:rPr lang="es-MX" sz="2000" b="1" dirty="0">
                <a:latin typeface="Century Gothic" panose="020B0502020202020204" pitchFamily="34" charset="0"/>
              </a:rPr>
              <a:t>A qué SO les corresponderá publicar la información</a:t>
            </a:r>
            <a:r>
              <a:rPr lang="es-MX" sz="2000" b="1" dirty="0" smtClean="0">
                <a:latin typeface="Century Gothic" panose="020B0502020202020204" pitchFamily="34" charset="0"/>
              </a:rPr>
              <a:t>?</a:t>
            </a:r>
          </a:p>
          <a:p>
            <a:pPr algn="just"/>
            <a:r>
              <a:rPr lang="es-MX" sz="1500" dirty="0" smtClean="0">
                <a:latin typeface="Century Gothic" panose="020B0502020202020204" pitchFamily="34" charset="0"/>
              </a:rPr>
              <a:t>(Poder Judicial de la Federación y de las entidades federativas. Consultar en tabla de aplicabilidad)</a:t>
            </a:r>
          </a:p>
          <a:p>
            <a:pPr algn="just"/>
            <a:r>
              <a:rPr lang="es-MX" sz="1800" dirty="0" smtClean="0">
                <a:latin typeface="Century Gothic" panose="020B0502020202020204" pitchFamily="34" charset="0"/>
                <a:ea typeface="Calibri" panose="020F0502020204030204" pitchFamily="34" charset="0"/>
                <a:cs typeface="Calibri" panose="020F0502020204030204" pitchFamily="34" charset="0"/>
              </a:rPr>
              <a:t>A Todos los sujetos obligados</a:t>
            </a:r>
            <a:endParaRPr lang="es-MX" sz="1800" dirty="0">
              <a:latin typeface="Century Gothic" panose="020B0502020202020204" pitchFamily="34" charset="0"/>
            </a:endParaRPr>
          </a:p>
        </p:txBody>
      </p:sp>
      <p:pic>
        <p:nvPicPr>
          <p:cNvPr id="7" name="Imagen 6"/>
          <p:cNvPicPr>
            <a:picLocks noChangeAspect="1"/>
          </p:cNvPicPr>
          <p:nvPr/>
        </p:nvPicPr>
        <p:blipFill>
          <a:blip r:embed="rId4"/>
          <a:stretch>
            <a:fillRect/>
          </a:stretch>
        </p:blipFill>
        <p:spPr>
          <a:xfrm>
            <a:off x="138318" y="1960711"/>
            <a:ext cx="1384679" cy="1493659"/>
          </a:xfrm>
          <a:prstGeom prst="rect">
            <a:avLst/>
          </a:prstGeom>
        </p:spPr>
      </p:pic>
      <p:pic>
        <p:nvPicPr>
          <p:cNvPr id="9" name="Imagen 8"/>
          <p:cNvPicPr>
            <a:picLocks noChangeAspect="1"/>
          </p:cNvPicPr>
          <p:nvPr/>
        </p:nvPicPr>
        <p:blipFill>
          <a:blip r:embed="rId5"/>
          <a:stretch>
            <a:fillRect/>
          </a:stretch>
        </p:blipFill>
        <p:spPr>
          <a:xfrm>
            <a:off x="5173164" y="1826735"/>
            <a:ext cx="1457890" cy="1457890"/>
          </a:xfrm>
          <a:prstGeom prst="rect">
            <a:avLst/>
          </a:prstGeom>
        </p:spPr>
      </p:pic>
      <p:pic>
        <p:nvPicPr>
          <p:cNvPr id="1030" name="Picture 6" descr="Resultado de imagen para pictograma informacion"/>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8772" t="11926" r="28091" b="15135"/>
          <a:stretch/>
        </p:blipFill>
        <p:spPr bwMode="auto">
          <a:xfrm>
            <a:off x="2826333" y="4540955"/>
            <a:ext cx="1745672" cy="1945937"/>
          </a:xfrm>
          <a:prstGeom prst="rect">
            <a:avLst/>
          </a:prstGeom>
          <a:noFill/>
          <a:extLst>
            <a:ext uri="{909E8E84-426E-40DD-AFC4-6F175D3DCCD1}">
              <a14:hiddenFill xmlns:a14="http://schemas.microsoft.com/office/drawing/2010/main">
                <a:solidFill>
                  <a:srgbClr val="FFFFFF"/>
                </a:solidFill>
              </a14:hiddenFill>
            </a:ext>
          </a:extLst>
        </p:spPr>
      </p:pic>
      <p:sp>
        <p:nvSpPr>
          <p:cNvPr id="26"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Tree>
    <p:extLst>
      <p:ext uri="{BB962C8B-B14F-4D97-AF65-F5344CB8AC3E}">
        <p14:creationId xmlns:p14="http://schemas.microsoft.com/office/powerpoint/2010/main" val="532626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6" name="5 Rectángulo"/>
          <p:cNvSpPr/>
          <p:nvPr/>
        </p:nvSpPr>
        <p:spPr>
          <a:xfrm>
            <a:off x="186176" y="1443657"/>
            <a:ext cx="5697642" cy="477054"/>
          </a:xfrm>
          <a:prstGeom prst="rect">
            <a:avLst/>
          </a:prstGeom>
        </p:spPr>
        <p:txBody>
          <a:bodyPr wrap="square">
            <a:spAutoFit/>
          </a:bodyPr>
          <a:lstStyle/>
          <a:p>
            <a:pPr algn="just"/>
            <a:r>
              <a:rPr lang="es-MX" sz="2500" b="1" dirty="0">
                <a:latin typeface="Century Gothic" panose="020B0502020202020204" pitchFamily="34" charset="0"/>
              </a:rPr>
              <a:t>Criterios sustantivos de </a:t>
            </a:r>
            <a:r>
              <a:rPr lang="es-MX" sz="2500" b="1" dirty="0" smtClean="0">
                <a:latin typeface="Century Gothic" panose="020B0502020202020204" pitchFamily="34" charset="0"/>
              </a:rPr>
              <a:t>contenido</a:t>
            </a:r>
            <a:endParaRPr lang="es-MX" sz="2500" dirty="0">
              <a:latin typeface="Century Gothic" panose="020B0502020202020204" pitchFamily="34" charset="0"/>
            </a:endParaRPr>
          </a:p>
        </p:txBody>
      </p:sp>
      <p:sp>
        <p:nvSpPr>
          <p:cNvPr id="8" name="CuadroTexto 7"/>
          <p:cNvSpPr txBox="1"/>
          <p:nvPr/>
        </p:nvSpPr>
        <p:spPr>
          <a:xfrm>
            <a:off x="6007403" y="5911212"/>
            <a:ext cx="3450060" cy="1246495"/>
          </a:xfrm>
          <a:prstGeom prst="rect">
            <a:avLst/>
          </a:prstGeom>
          <a:noFill/>
        </p:spPr>
        <p:txBody>
          <a:bodyPr wrap="square" rtlCol="0">
            <a:spAutoFit/>
          </a:bodyPr>
          <a:lstStyle/>
          <a:p>
            <a:pPr algn="just"/>
            <a:r>
              <a:rPr lang="es-MX" sz="1500" b="1" spc="-21" dirty="0">
                <a:latin typeface="Century Gothic" panose="020B0502020202020204" pitchFamily="34" charset="0"/>
                <a:ea typeface="Arial"/>
                <a:cs typeface="Arial"/>
              </a:rPr>
              <a:t>Permiten identificar cada uno de los datos que componen los diferentes tipos de información que debe publicarse en el portal de internet de los SO y en la </a:t>
            </a:r>
            <a:r>
              <a:rPr lang="es-MX" sz="1500" b="1" spc="-21" dirty="0" smtClean="0">
                <a:latin typeface="Century Gothic" panose="020B0502020202020204" pitchFamily="34" charset="0"/>
                <a:ea typeface="Arial"/>
                <a:cs typeface="Arial"/>
              </a:rPr>
              <a:t>PNT.</a:t>
            </a:r>
            <a:endParaRPr lang="es-MX" sz="1500" b="1" dirty="0">
              <a:latin typeface="Century Gothic" panose="020B0502020202020204" pitchFamily="34" charset="0"/>
              <a:ea typeface="Calibri"/>
              <a:cs typeface="Times New Roman"/>
            </a:endParaRPr>
          </a:p>
        </p:txBody>
      </p:sp>
      <p:sp>
        <p:nvSpPr>
          <p:cNvPr id="15"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
        <p:nvSpPr>
          <p:cNvPr id="17" name="5 Rectángulo"/>
          <p:cNvSpPr/>
          <p:nvPr/>
        </p:nvSpPr>
        <p:spPr>
          <a:xfrm>
            <a:off x="186176" y="2020144"/>
            <a:ext cx="5697642" cy="101566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1. </a:t>
            </a:r>
            <a:r>
              <a:rPr lang="es-MX" sz="1500" dirty="0">
                <a:latin typeface="Century Gothic" panose="020B0502020202020204" pitchFamily="34" charset="0"/>
              </a:rPr>
              <a:t>Denominación del Área (de acuerdo con el catálogo que en su caso regule la actividad del sujeto obligado</a:t>
            </a:r>
            <a:r>
              <a:rPr lang="es-MX" sz="1500" dirty="0" smtClean="0">
                <a:latin typeface="Century Gothic" panose="020B0502020202020204" pitchFamily="34" charset="0"/>
              </a:rPr>
              <a:t>). Por </a:t>
            </a:r>
            <a:r>
              <a:rPr lang="es-MX" sz="1500" dirty="0">
                <a:latin typeface="Century Gothic" panose="020B0502020202020204" pitchFamily="34" charset="0"/>
              </a:rPr>
              <a:t>cada Área se deberá especificar lo </a:t>
            </a:r>
            <a:r>
              <a:rPr lang="es-MX" sz="1500" dirty="0" smtClean="0">
                <a:latin typeface="Century Gothic" panose="020B0502020202020204" pitchFamily="34" charset="0"/>
              </a:rPr>
              <a:t>siguiente:</a:t>
            </a:r>
            <a:endParaRPr lang="es-MX" sz="1500" dirty="0">
              <a:latin typeface="Century Gothic" panose="020B0502020202020204" pitchFamily="34" charset="0"/>
            </a:endParaRPr>
          </a:p>
        </p:txBody>
      </p:sp>
      <p:sp>
        <p:nvSpPr>
          <p:cNvPr id="18" name="5 Rectángulo"/>
          <p:cNvSpPr/>
          <p:nvPr/>
        </p:nvSpPr>
        <p:spPr>
          <a:xfrm>
            <a:off x="181118" y="5341070"/>
            <a:ext cx="4155769" cy="1938992"/>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4. </a:t>
            </a:r>
            <a:r>
              <a:rPr lang="es-MX" sz="1500" dirty="0">
                <a:latin typeface="Century Gothic" panose="020B0502020202020204" pitchFamily="34" charset="0"/>
              </a:rPr>
              <a:t>Se deberá desplegar el fragmento del reglamento interior, estatuto orgánico o normatividad equivalente en el que se observen las facultades que correspondan al Área.</a:t>
            </a:r>
          </a:p>
          <a:p>
            <a:pPr algn="just"/>
            <a:endParaRPr lang="es-MX" sz="1500" dirty="0">
              <a:latin typeface="Century Gothic" panose="020B0502020202020204" pitchFamily="34" charset="0"/>
            </a:endParaRPr>
          </a:p>
          <a:p>
            <a:pPr algn="just"/>
            <a:r>
              <a:rPr lang="es-MX" sz="1500" dirty="0">
                <a:latin typeface="Century Gothic" panose="020B0502020202020204" pitchFamily="34" charset="0"/>
              </a:rPr>
              <a:t>Por ej. Ley, Estatuto, Decreto, Manual o cualquier otra normatividad equivalente.</a:t>
            </a:r>
          </a:p>
        </p:txBody>
      </p:sp>
      <p:sp>
        <p:nvSpPr>
          <p:cNvPr id="19" name="5 Rectángulo"/>
          <p:cNvSpPr/>
          <p:nvPr/>
        </p:nvSpPr>
        <p:spPr>
          <a:xfrm>
            <a:off x="186176" y="4434332"/>
            <a:ext cx="3299948" cy="553998"/>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3. </a:t>
            </a:r>
            <a:r>
              <a:rPr lang="es-MX" sz="1500" dirty="0">
                <a:latin typeface="Century Gothic" panose="020B0502020202020204" pitchFamily="34" charset="0"/>
              </a:rPr>
              <a:t>Fundamento legal (artículo y/o fracción</a:t>
            </a:r>
            <a:r>
              <a:rPr lang="es-MX" sz="1500" dirty="0" smtClean="0">
                <a:latin typeface="Century Gothic" panose="020B0502020202020204" pitchFamily="34" charset="0"/>
              </a:rPr>
              <a:t>)</a:t>
            </a:r>
            <a:endParaRPr lang="es-MX" sz="1500" dirty="0">
              <a:latin typeface="Century Gothic" panose="020B0502020202020204" pitchFamily="34" charset="0"/>
            </a:endParaRPr>
          </a:p>
        </p:txBody>
      </p:sp>
      <p:sp>
        <p:nvSpPr>
          <p:cNvPr id="20" name="5 Rectángulo"/>
          <p:cNvSpPr/>
          <p:nvPr/>
        </p:nvSpPr>
        <p:spPr>
          <a:xfrm>
            <a:off x="186176" y="3261893"/>
            <a:ext cx="3377841" cy="784830"/>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2. </a:t>
            </a:r>
            <a:r>
              <a:rPr lang="es-MX" sz="1500" dirty="0">
                <a:latin typeface="Century Gothic" panose="020B0502020202020204" pitchFamily="34" charset="0"/>
              </a:rPr>
              <a:t>Denominación de la norma en la que se establecen sus facultades </a:t>
            </a:r>
          </a:p>
        </p:txBody>
      </p:sp>
      <p:pic>
        <p:nvPicPr>
          <p:cNvPr id="4" name="Imagen 3"/>
          <p:cNvPicPr>
            <a:picLocks noChangeAspect="1"/>
          </p:cNvPicPr>
          <p:nvPr/>
        </p:nvPicPr>
        <p:blipFill rotWithShape="1">
          <a:blip r:embed="rId4"/>
          <a:srcRect l="74729" t="72668" r="7244" b="10492"/>
          <a:stretch/>
        </p:blipFill>
        <p:spPr>
          <a:xfrm>
            <a:off x="5951491" y="2366369"/>
            <a:ext cx="3561883" cy="3475007"/>
          </a:xfrm>
          <a:prstGeom prst="rect">
            <a:avLst/>
          </a:prstGeom>
        </p:spPr>
      </p:pic>
    </p:spTree>
    <p:extLst>
      <p:ext uri="{BB962C8B-B14F-4D97-AF65-F5344CB8AC3E}">
        <p14:creationId xmlns:p14="http://schemas.microsoft.com/office/powerpoint/2010/main" val="1487301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2" y="0"/>
            <a:ext cx="10044113" cy="7740306"/>
          </a:xfrm>
          <a:prstGeom prst="rect">
            <a:avLst/>
          </a:prstGeom>
        </p:spPr>
      </p:pic>
      <p:sp>
        <p:nvSpPr>
          <p:cNvPr id="6" name="5 Rectángulo"/>
          <p:cNvSpPr/>
          <p:nvPr/>
        </p:nvSpPr>
        <p:spPr>
          <a:xfrm>
            <a:off x="85868" y="1443154"/>
            <a:ext cx="5631878" cy="477054"/>
          </a:xfrm>
          <a:prstGeom prst="rect">
            <a:avLst/>
          </a:prstGeom>
        </p:spPr>
        <p:txBody>
          <a:bodyPr wrap="square">
            <a:spAutoFit/>
          </a:bodyPr>
          <a:lstStyle/>
          <a:p>
            <a:pPr algn="just"/>
            <a:r>
              <a:rPr lang="es-MX" sz="2500" b="1" dirty="0">
                <a:latin typeface="Century Gothic" panose="020B0502020202020204" pitchFamily="34" charset="0"/>
              </a:rPr>
              <a:t>Criterios adjetivos de </a:t>
            </a:r>
            <a:r>
              <a:rPr lang="es-MX" sz="2500" b="1" dirty="0" smtClean="0">
                <a:latin typeface="Century Gothic" panose="020B0502020202020204" pitchFamily="34" charset="0"/>
              </a:rPr>
              <a:t>actualización</a:t>
            </a:r>
            <a:endParaRPr lang="es-MX" sz="2500" dirty="0">
              <a:latin typeface="Century Gothic" panose="020B0502020202020204" pitchFamily="34" charset="0"/>
            </a:endParaRPr>
          </a:p>
        </p:txBody>
      </p:sp>
      <p:sp>
        <p:nvSpPr>
          <p:cNvPr id="8" name="CuadroTexto 7"/>
          <p:cNvSpPr txBox="1"/>
          <p:nvPr/>
        </p:nvSpPr>
        <p:spPr>
          <a:xfrm>
            <a:off x="176895" y="6734964"/>
            <a:ext cx="6395355" cy="784830"/>
          </a:xfrm>
          <a:prstGeom prst="rect">
            <a:avLst/>
          </a:prstGeom>
          <a:noFill/>
        </p:spPr>
        <p:txBody>
          <a:bodyPr wrap="square" rtlCol="0">
            <a:spAutoFit/>
          </a:bodyPr>
          <a:lstStyle/>
          <a:p>
            <a:pPr marR="444646" algn="just"/>
            <a:r>
              <a:rPr lang="es-MX" sz="1500" b="1" spc="-21" dirty="0">
                <a:latin typeface="Century Gothic" panose="020B0502020202020204" pitchFamily="34" charset="0"/>
                <a:ea typeface="Arial"/>
                <a:cs typeface="Arial"/>
              </a:rPr>
              <a:t>Permiten determinar si la información que está publicada en el portal de internet de los SO y en la PNT cumple con los periodos de actualización respectivos a cada rubro de información.</a:t>
            </a:r>
            <a:endParaRPr lang="es-MX" sz="1500" b="1" dirty="0">
              <a:latin typeface="Century Gothic" panose="020B0502020202020204" pitchFamily="34" charset="0"/>
            </a:endParaRPr>
          </a:p>
        </p:txBody>
      </p:sp>
      <p:sp>
        <p:nvSpPr>
          <p:cNvPr id="15"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
        <p:nvSpPr>
          <p:cNvPr id="17" name="5 Rectángulo"/>
          <p:cNvSpPr/>
          <p:nvPr/>
        </p:nvSpPr>
        <p:spPr>
          <a:xfrm>
            <a:off x="6301327" y="3820478"/>
            <a:ext cx="3666982" cy="1477328"/>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7. </a:t>
            </a:r>
            <a:r>
              <a:rPr lang="es-MX" sz="1500" dirty="0">
                <a:latin typeface="Century Gothic" panose="020B0502020202020204" pitchFamily="34" charset="0"/>
              </a:rPr>
              <a:t>Conservar en el sitio de Internet y a través de la Plataforma Nacional la información vigente, de acuerdo con la </a:t>
            </a:r>
            <a:r>
              <a:rPr lang="es-MX" sz="1500" i="1" dirty="0">
                <a:latin typeface="Century Gothic" panose="020B0502020202020204" pitchFamily="34" charset="0"/>
              </a:rPr>
              <a:t>Tabla de actualización y conservación de la información</a:t>
            </a:r>
            <a:endParaRPr lang="es-MX" sz="1500" dirty="0">
              <a:latin typeface="Century Gothic" panose="020B0502020202020204" pitchFamily="34" charset="0"/>
            </a:endParaRPr>
          </a:p>
        </p:txBody>
      </p:sp>
      <p:sp>
        <p:nvSpPr>
          <p:cNvPr id="18" name="5 Rectángulo"/>
          <p:cNvSpPr/>
          <p:nvPr/>
        </p:nvSpPr>
        <p:spPr>
          <a:xfrm>
            <a:off x="3911457" y="2478570"/>
            <a:ext cx="3684217" cy="1246495"/>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6. </a:t>
            </a:r>
            <a:r>
              <a:rPr lang="es-MX" sz="1500" dirty="0">
                <a:latin typeface="Century Gothic" panose="020B0502020202020204" pitchFamily="34" charset="0"/>
              </a:rPr>
              <a:t>La información publicada deberá estar actualizada al periodo que corresponde, de acuerdo con la </a:t>
            </a:r>
            <a:r>
              <a:rPr lang="es-MX" sz="1500" i="1" dirty="0">
                <a:latin typeface="Century Gothic" panose="020B0502020202020204" pitchFamily="34" charset="0"/>
              </a:rPr>
              <a:t>Tabla de actualización y conservación de la información</a:t>
            </a:r>
            <a:r>
              <a:rPr lang="es-MX" sz="1500" dirty="0">
                <a:latin typeface="Century Gothic" panose="020B0502020202020204" pitchFamily="34" charset="0"/>
              </a:rPr>
              <a:t> </a:t>
            </a:r>
          </a:p>
        </p:txBody>
      </p:sp>
      <p:sp>
        <p:nvSpPr>
          <p:cNvPr id="19" name="5 Rectángulo"/>
          <p:cNvSpPr/>
          <p:nvPr/>
        </p:nvSpPr>
        <p:spPr>
          <a:xfrm>
            <a:off x="205236" y="1946657"/>
            <a:ext cx="3666982" cy="101566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5. </a:t>
            </a:r>
            <a:r>
              <a:rPr lang="es-MX" sz="1500" dirty="0">
                <a:latin typeface="Century Gothic" panose="020B0502020202020204" pitchFamily="34" charset="0"/>
              </a:rPr>
              <a:t>Periodo de actualización de la información: trimestral. En su caso, 15 días hábiles después de alguna modificación </a:t>
            </a:r>
          </a:p>
        </p:txBody>
      </p:sp>
      <p:pic>
        <p:nvPicPr>
          <p:cNvPr id="7" name="Imagen 6"/>
          <p:cNvPicPr>
            <a:picLocks noChangeAspect="1"/>
          </p:cNvPicPr>
          <p:nvPr/>
        </p:nvPicPr>
        <p:blipFill rotWithShape="1">
          <a:blip r:embed="rId4">
            <a:biLevel thresh="75000"/>
          </a:blip>
          <a:srcRect l="35425" t="51443" r="50122" b="31873"/>
          <a:stretch/>
        </p:blipFill>
        <p:spPr>
          <a:xfrm>
            <a:off x="429350" y="3224433"/>
            <a:ext cx="3218754" cy="3436237"/>
          </a:xfrm>
          <a:prstGeom prst="rect">
            <a:avLst/>
          </a:prstGeom>
        </p:spPr>
      </p:pic>
    </p:spTree>
    <p:extLst>
      <p:ext uri="{BB962C8B-B14F-4D97-AF65-F5344CB8AC3E}">
        <p14:creationId xmlns:p14="http://schemas.microsoft.com/office/powerpoint/2010/main" val="1845472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6" name="5 Rectángulo"/>
          <p:cNvSpPr/>
          <p:nvPr/>
        </p:nvSpPr>
        <p:spPr>
          <a:xfrm>
            <a:off x="293577" y="1382060"/>
            <a:ext cx="6769650" cy="477054"/>
          </a:xfrm>
          <a:prstGeom prst="rect">
            <a:avLst/>
          </a:prstGeom>
        </p:spPr>
        <p:txBody>
          <a:bodyPr wrap="square">
            <a:spAutoFit/>
          </a:bodyPr>
          <a:lstStyle/>
          <a:p>
            <a:pPr marR="444646" algn="just"/>
            <a:r>
              <a:rPr lang="es-MX" sz="2500" b="1" dirty="0">
                <a:latin typeface="Century Gothic" panose="020B0502020202020204" pitchFamily="34" charset="0"/>
              </a:rPr>
              <a:t>Criterios adjetivos de </a:t>
            </a:r>
            <a:r>
              <a:rPr lang="es-MX" sz="2500" b="1" dirty="0" smtClean="0">
                <a:latin typeface="Century Gothic" panose="020B0502020202020204" pitchFamily="34" charset="0"/>
              </a:rPr>
              <a:t>confiabilidad</a:t>
            </a:r>
            <a:endParaRPr lang="es-MX" sz="2500" dirty="0">
              <a:latin typeface="Century Gothic" panose="020B0502020202020204" pitchFamily="34" charset="0"/>
            </a:endParaRPr>
          </a:p>
        </p:txBody>
      </p:sp>
      <p:sp>
        <p:nvSpPr>
          <p:cNvPr id="8" name="CuadroTexto 7"/>
          <p:cNvSpPr txBox="1"/>
          <p:nvPr/>
        </p:nvSpPr>
        <p:spPr>
          <a:xfrm>
            <a:off x="5977624" y="5918943"/>
            <a:ext cx="3814075" cy="861774"/>
          </a:xfrm>
          <a:prstGeom prst="rect">
            <a:avLst/>
          </a:prstGeom>
          <a:noFill/>
        </p:spPr>
        <p:txBody>
          <a:bodyPr wrap="square" rtlCol="0">
            <a:spAutoFit/>
          </a:bodyPr>
          <a:lstStyle/>
          <a:p>
            <a:pPr marR="444646" algn="just">
              <a:lnSpc>
                <a:spcPts val="1549"/>
              </a:lnSpc>
            </a:pPr>
            <a:r>
              <a:rPr lang="es-MX" sz="1500" b="1" spc="-21" dirty="0">
                <a:latin typeface="Century Gothic" panose="020B0502020202020204" pitchFamily="34" charset="0"/>
                <a:ea typeface="Arial"/>
                <a:cs typeface="Arial"/>
              </a:rPr>
              <a:t>Permiten identificar si la información que se publica cuenta con atributos que la hagan verificable.</a:t>
            </a:r>
            <a:endParaRPr lang="es-MX" sz="1500" b="1" dirty="0">
              <a:latin typeface="Century Gothic" panose="020B0502020202020204" pitchFamily="34" charset="0"/>
            </a:endParaRPr>
          </a:p>
        </p:txBody>
      </p:sp>
      <p:sp>
        <p:nvSpPr>
          <p:cNvPr id="15"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
        <p:nvSpPr>
          <p:cNvPr id="16" name="5 Rectángulo"/>
          <p:cNvSpPr/>
          <p:nvPr/>
        </p:nvSpPr>
        <p:spPr>
          <a:xfrm>
            <a:off x="407877" y="4003551"/>
            <a:ext cx="3973623" cy="784830"/>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9. </a:t>
            </a:r>
            <a:r>
              <a:rPr lang="es-MX" sz="1500" dirty="0">
                <a:latin typeface="Century Gothic" panose="020B0502020202020204" pitchFamily="34" charset="0"/>
              </a:rPr>
              <a:t>Fecha de actualización de la información publicada con el formato día/mes/año (por ej. 31/Marzo/2016) </a:t>
            </a:r>
          </a:p>
        </p:txBody>
      </p:sp>
      <p:sp>
        <p:nvSpPr>
          <p:cNvPr id="17" name="5 Rectángulo"/>
          <p:cNvSpPr/>
          <p:nvPr/>
        </p:nvSpPr>
        <p:spPr>
          <a:xfrm>
            <a:off x="388826" y="5465808"/>
            <a:ext cx="3935524" cy="98764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10. </a:t>
            </a:r>
            <a:r>
              <a:rPr lang="es-MX" sz="1500" dirty="0">
                <a:latin typeface="Century Gothic" panose="020B0502020202020204" pitchFamily="34" charset="0"/>
              </a:rPr>
              <a:t>Fecha de validación de la información publicada con el formato día/mes/año (por ej. 31/Marzo/2016)</a:t>
            </a:r>
          </a:p>
          <a:p>
            <a:pPr marR="444646" algn="just"/>
            <a:r>
              <a:rPr lang="es-MX" sz="1318" b="1" dirty="0"/>
              <a:t> </a:t>
            </a:r>
            <a:endParaRPr lang="es-MX" sz="1318" dirty="0"/>
          </a:p>
        </p:txBody>
      </p:sp>
      <p:sp>
        <p:nvSpPr>
          <p:cNvPr id="18" name="5 Rectángulo"/>
          <p:cNvSpPr/>
          <p:nvPr/>
        </p:nvSpPr>
        <p:spPr>
          <a:xfrm>
            <a:off x="388827" y="2317092"/>
            <a:ext cx="4030773" cy="101566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8. </a:t>
            </a:r>
            <a:r>
              <a:rPr lang="es-MX" sz="1500" dirty="0">
                <a:latin typeface="Century Gothic" panose="020B0502020202020204" pitchFamily="34" charset="0"/>
              </a:rPr>
              <a:t>Área(s) o unidad(es) administrativa(s) que genera(n) o posee(n) la información respectiva y son responsables de publicarla y actualizarla </a:t>
            </a:r>
          </a:p>
        </p:txBody>
      </p:sp>
      <p:pic>
        <p:nvPicPr>
          <p:cNvPr id="19" name="Imagen 18"/>
          <p:cNvPicPr>
            <a:picLocks noChangeAspect="1"/>
          </p:cNvPicPr>
          <p:nvPr/>
        </p:nvPicPr>
        <p:blipFill rotWithShape="1">
          <a:blip r:embed="rId4"/>
          <a:srcRect l="52341" t="72304" r="30421" b="9978"/>
          <a:stretch/>
        </p:blipFill>
        <p:spPr>
          <a:xfrm>
            <a:off x="5966287" y="2317092"/>
            <a:ext cx="3228660" cy="3466061"/>
          </a:xfrm>
          <a:prstGeom prst="rect">
            <a:avLst/>
          </a:prstGeom>
        </p:spPr>
      </p:pic>
    </p:spTree>
    <p:extLst>
      <p:ext uri="{BB962C8B-B14F-4D97-AF65-F5344CB8AC3E}">
        <p14:creationId xmlns:p14="http://schemas.microsoft.com/office/powerpoint/2010/main" val="842253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10" name="CuadroTexto 9"/>
          <p:cNvSpPr txBox="1"/>
          <p:nvPr/>
        </p:nvSpPr>
        <p:spPr>
          <a:xfrm>
            <a:off x="1207814" y="6738157"/>
            <a:ext cx="7288486" cy="669414"/>
          </a:xfrm>
          <a:prstGeom prst="rect">
            <a:avLst/>
          </a:prstGeom>
          <a:noFill/>
        </p:spPr>
        <p:txBody>
          <a:bodyPr wrap="square" rtlCol="0">
            <a:spAutoFit/>
          </a:bodyPr>
          <a:lstStyle/>
          <a:p>
            <a:pPr marR="444646" algn="just">
              <a:lnSpc>
                <a:spcPts val="1549"/>
              </a:lnSpc>
            </a:pPr>
            <a:r>
              <a:rPr lang="es-MX" sz="1500" b="1" spc="-21" dirty="0">
                <a:latin typeface="Century Gothic" panose="020B0502020202020204" pitchFamily="34" charset="0"/>
                <a:ea typeface="Arial"/>
                <a:cs typeface="Arial"/>
              </a:rPr>
              <a:t>Permiten identificar si la información publicada se encuentra organizada y sistematizada mediante los formatos correspondientes a cada rubro de información y que el soporte de la misma permita su reutilización.</a:t>
            </a:r>
            <a:endParaRPr lang="es-MX" sz="1500" b="1" dirty="0">
              <a:latin typeface="Century Gothic" panose="020B0502020202020204" pitchFamily="34" charset="0"/>
            </a:endParaRPr>
          </a:p>
        </p:txBody>
      </p:sp>
      <p:sp>
        <p:nvSpPr>
          <p:cNvPr id="16"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
        <p:nvSpPr>
          <p:cNvPr id="18" name="5 Rectángulo"/>
          <p:cNvSpPr/>
          <p:nvPr/>
        </p:nvSpPr>
        <p:spPr>
          <a:xfrm>
            <a:off x="5485918" y="2331713"/>
            <a:ext cx="3636285" cy="98764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12. </a:t>
            </a:r>
            <a:r>
              <a:rPr lang="es-MX" sz="1500" dirty="0">
                <a:latin typeface="Century Gothic" panose="020B0502020202020204" pitchFamily="34" charset="0"/>
              </a:rPr>
              <a:t>El soporte de la información permite su reutilización</a:t>
            </a:r>
          </a:p>
          <a:p>
            <a:endParaRPr lang="en-US" sz="1500" b="1" dirty="0">
              <a:latin typeface="Century Gothic" panose="020B0502020202020204" pitchFamily="34" charset="0"/>
            </a:endParaRPr>
          </a:p>
          <a:p>
            <a:endParaRPr lang="en-US" sz="1318" b="1" dirty="0"/>
          </a:p>
        </p:txBody>
      </p:sp>
      <p:sp>
        <p:nvSpPr>
          <p:cNvPr id="19" name="5 Rectángulo"/>
          <p:cNvSpPr/>
          <p:nvPr/>
        </p:nvSpPr>
        <p:spPr>
          <a:xfrm>
            <a:off x="258824" y="1320510"/>
            <a:ext cx="5590027" cy="679866"/>
          </a:xfrm>
          <a:prstGeom prst="rect">
            <a:avLst/>
          </a:prstGeom>
        </p:spPr>
        <p:txBody>
          <a:bodyPr wrap="square">
            <a:spAutoFit/>
          </a:bodyPr>
          <a:lstStyle/>
          <a:p>
            <a:pPr marR="444646" algn="just"/>
            <a:endParaRPr lang="es-MX" sz="1318" b="1" dirty="0"/>
          </a:p>
          <a:p>
            <a:pPr marR="444646" algn="just"/>
            <a:r>
              <a:rPr lang="es-MX" sz="2500" b="1" dirty="0">
                <a:latin typeface="Century Gothic" panose="020B0502020202020204" pitchFamily="34" charset="0"/>
              </a:rPr>
              <a:t>Criterios adjetivos de </a:t>
            </a:r>
            <a:r>
              <a:rPr lang="es-MX" sz="2500" b="1" dirty="0" smtClean="0">
                <a:latin typeface="Century Gothic" panose="020B0502020202020204" pitchFamily="34" charset="0"/>
              </a:rPr>
              <a:t>formato</a:t>
            </a:r>
            <a:endParaRPr lang="es-MX" sz="2500" dirty="0">
              <a:latin typeface="Century Gothic" panose="020B0502020202020204" pitchFamily="34" charset="0"/>
            </a:endParaRPr>
          </a:p>
        </p:txBody>
      </p:sp>
      <p:sp>
        <p:nvSpPr>
          <p:cNvPr id="20" name="5 Rectángulo"/>
          <p:cNvSpPr/>
          <p:nvPr/>
        </p:nvSpPr>
        <p:spPr>
          <a:xfrm>
            <a:off x="247375" y="2317704"/>
            <a:ext cx="4572275" cy="1015663"/>
          </a:xfrm>
          <a:prstGeom prst="rect">
            <a:avLst/>
          </a:prstGeom>
        </p:spPr>
        <p:txBody>
          <a:bodyPr wrap="square">
            <a:spAutoFit/>
          </a:bodyPr>
          <a:lstStyle/>
          <a:p>
            <a:pPr algn="just"/>
            <a:r>
              <a:rPr lang="es-MX" sz="1500" b="1" dirty="0" smtClean="0">
                <a:latin typeface="Century Gothic" panose="020B0502020202020204" pitchFamily="34" charset="0"/>
              </a:rPr>
              <a:t>Criterio </a:t>
            </a:r>
            <a:r>
              <a:rPr lang="es-MX" sz="1500" b="1" dirty="0">
                <a:latin typeface="Century Gothic" panose="020B0502020202020204" pitchFamily="34" charset="0"/>
              </a:rPr>
              <a:t>11. </a:t>
            </a:r>
            <a:r>
              <a:rPr lang="es-MX" sz="1500" dirty="0">
                <a:latin typeface="Century Gothic" panose="020B0502020202020204" pitchFamily="34" charset="0"/>
              </a:rPr>
              <a:t>La información publicada se organiza mediante el formato 3, en el que se incluyen todos los campos especificados en los criterios sustantivos de </a:t>
            </a:r>
            <a:r>
              <a:rPr lang="es-MX" sz="1500" dirty="0" smtClean="0">
                <a:latin typeface="Century Gothic" panose="020B0502020202020204" pitchFamily="34" charset="0"/>
              </a:rPr>
              <a:t>contenido.</a:t>
            </a:r>
            <a:endParaRPr lang="es-MX" sz="1500" dirty="0">
              <a:latin typeface="Century Gothic" panose="020B0502020202020204" pitchFamily="34" charset="0"/>
            </a:endParaRPr>
          </a:p>
        </p:txBody>
      </p:sp>
      <p:pic>
        <p:nvPicPr>
          <p:cNvPr id="21" name="Imagen 20"/>
          <p:cNvPicPr>
            <a:picLocks noChangeAspect="1"/>
          </p:cNvPicPr>
          <p:nvPr/>
        </p:nvPicPr>
        <p:blipFill rotWithShape="1">
          <a:blip r:embed="rId4"/>
          <a:srcRect l="7301" t="49504" r="78201" b="32198"/>
          <a:stretch/>
        </p:blipFill>
        <p:spPr>
          <a:xfrm>
            <a:off x="3558337" y="3194402"/>
            <a:ext cx="2701740" cy="3554410"/>
          </a:xfrm>
          <a:prstGeom prst="rect">
            <a:avLst/>
          </a:prstGeom>
        </p:spPr>
      </p:pic>
    </p:spTree>
    <p:extLst>
      <p:ext uri="{BB962C8B-B14F-4D97-AF65-F5344CB8AC3E}">
        <p14:creationId xmlns:p14="http://schemas.microsoft.com/office/powerpoint/2010/main" val="1080775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6" name="5 Rectángulo"/>
          <p:cNvSpPr/>
          <p:nvPr/>
        </p:nvSpPr>
        <p:spPr>
          <a:xfrm>
            <a:off x="731432" y="1678797"/>
            <a:ext cx="4869268" cy="477054"/>
          </a:xfrm>
          <a:prstGeom prst="rect">
            <a:avLst/>
          </a:prstGeom>
        </p:spPr>
        <p:txBody>
          <a:bodyPr wrap="square">
            <a:spAutoFit/>
          </a:bodyPr>
          <a:lstStyle/>
          <a:p>
            <a:r>
              <a:rPr lang="en-US" sz="2500" b="1" dirty="0">
                <a:latin typeface="Century Gothic" panose="020B0502020202020204" pitchFamily="34" charset="0"/>
              </a:rPr>
              <a:t>Formato 3. lgt_Art_70_Fr_III</a:t>
            </a:r>
          </a:p>
        </p:txBody>
      </p:sp>
      <p:graphicFrame>
        <p:nvGraphicFramePr>
          <p:cNvPr id="9" name="Tabla 8"/>
          <p:cNvGraphicFramePr>
            <a:graphicFrameLocks noGrp="1"/>
          </p:cNvGraphicFramePr>
          <p:nvPr>
            <p:extLst>
              <p:ext uri="{D42A27DB-BD31-4B8C-83A1-F6EECF244321}">
                <p14:modId xmlns:p14="http://schemas.microsoft.com/office/powerpoint/2010/main" val="2357003767"/>
              </p:ext>
            </p:extLst>
          </p:nvPr>
        </p:nvGraphicFramePr>
        <p:xfrm>
          <a:off x="463616" y="3086243"/>
          <a:ext cx="9115293" cy="2038206"/>
        </p:xfrm>
        <a:graphic>
          <a:graphicData uri="http://schemas.openxmlformats.org/drawingml/2006/table">
            <a:tbl>
              <a:tblPr bandRow="1">
                <a:tableStyleId>{21E4AEA4-8DFA-4A89-87EB-49C32662AFE0}</a:tableStyleId>
              </a:tblPr>
              <a:tblGrid>
                <a:gridCol w="1882469"/>
                <a:gridCol w="2283192"/>
                <a:gridCol w="1685600"/>
                <a:gridCol w="3264032"/>
              </a:tblGrid>
              <a:tr h="1488062">
                <a:tc>
                  <a:txBody>
                    <a:bodyPr/>
                    <a:lstStyle/>
                    <a:p>
                      <a:pPr algn="ctr">
                        <a:lnSpc>
                          <a:spcPct val="115000"/>
                        </a:lnSpc>
                        <a:spcAft>
                          <a:spcPts val="0"/>
                        </a:spcAft>
                      </a:pPr>
                      <a:r>
                        <a:rPr lang="es-MX" sz="1500" dirty="0">
                          <a:effectLst/>
                        </a:rPr>
                        <a:t>Denominación del Área (catálogo)</a:t>
                      </a:r>
                      <a:endParaRPr lang="es-MX" sz="15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56498" marR="56498" marT="0" marB="0" anchor="ctr"/>
                </a:tc>
                <a:tc>
                  <a:txBody>
                    <a:bodyPr/>
                    <a:lstStyle/>
                    <a:p>
                      <a:pPr algn="ctr">
                        <a:lnSpc>
                          <a:spcPct val="115000"/>
                        </a:lnSpc>
                        <a:spcAft>
                          <a:spcPts val="0"/>
                        </a:spcAft>
                      </a:pPr>
                      <a:r>
                        <a:rPr lang="es-MX" sz="1500" dirty="0">
                          <a:effectLst/>
                        </a:rPr>
                        <a:t>Denominación de la norma que establece las facultades del Área </a:t>
                      </a:r>
                      <a:endParaRPr lang="es-MX" sz="15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56498" marR="56498" marT="0" marB="0" anchor="ctr"/>
                </a:tc>
                <a:tc>
                  <a:txBody>
                    <a:bodyPr/>
                    <a:lstStyle/>
                    <a:p>
                      <a:pPr algn="ctr">
                        <a:lnSpc>
                          <a:spcPct val="115000"/>
                        </a:lnSpc>
                        <a:spcAft>
                          <a:spcPts val="0"/>
                        </a:spcAft>
                      </a:pPr>
                      <a:r>
                        <a:rPr lang="es-MX" sz="1500" dirty="0">
                          <a:effectLst/>
                        </a:rPr>
                        <a:t>Fundamento Legal (artículo y/o fracción)</a:t>
                      </a:r>
                      <a:endParaRPr lang="es-MX" sz="15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56498" marR="56498" marT="0" marB="0" anchor="ctr"/>
                </a:tc>
                <a:tc>
                  <a:txBody>
                    <a:bodyPr/>
                    <a:lstStyle/>
                    <a:p>
                      <a:pPr algn="ctr">
                        <a:lnSpc>
                          <a:spcPct val="115000"/>
                        </a:lnSpc>
                        <a:spcAft>
                          <a:spcPts val="0"/>
                        </a:spcAft>
                      </a:pPr>
                      <a:r>
                        <a:rPr lang="es-MX" sz="1500" dirty="0">
                          <a:effectLst/>
                        </a:rPr>
                        <a:t>Fragmento del reglamento interior, estatuto orgánico o normatividad equivalente en el que se observen las facultades del área</a:t>
                      </a:r>
                      <a:endParaRPr lang="es-MX" sz="15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56498" marR="56498" marT="0" marB="0" anchor="ctr"/>
                </a:tc>
              </a:tr>
              <a:tr h="275072">
                <a:tc>
                  <a:txBody>
                    <a:bodyPr/>
                    <a:lstStyle/>
                    <a:p>
                      <a:pPr algn="ctr">
                        <a:lnSpc>
                          <a:spcPct val="115000"/>
                        </a:lnSpc>
                        <a:spcAft>
                          <a:spcPts val="0"/>
                        </a:spcAft>
                      </a:pPr>
                      <a:r>
                        <a:rPr lang="es-MX" sz="700" dirty="0">
                          <a:effectLst/>
                        </a:rPr>
                        <a:t> </a:t>
                      </a:r>
                      <a:endParaRPr lang="es-MX"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tc>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r>
              <a:tr h="275072">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tc>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c>
                  <a:txBody>
                    <a:bodyPr/>
                    <a:lstStyle/>
                    <a:p>
                      <a:pPr algn="ctr">
                        <a:lnSpc>
                          <a:spcPct val="115000"/>
                        </a:lnSpc>
                        <a:spcAft>
                          <a:spcPts val="0"/>
                        </a:spcAft>
                      </a:pPr>
                      <a:r>
                        <a:rPr lang="es-MX" sz="700">
                          <a:effectLst/>
                        </a:rPr>
                        <a:t> </a:t>
                      </a:r>
                      <a:endParaRPr lang="es-MX"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c>
                  <a:txBody>
                    <a:bodyPr/>
                    <a:lstStyle/>
                    <a:p>
                      <a:pPr algn="ctr">
                        <a:lnSpc>
                          <a:spcPct val="115000"/>
                        </a:lnSpc>
                        <a:spcAft>
                          <a:spcPts val="0"/>
                        </a:spcAft>
                      </a:pPr>
                      <a:r>
                        <a:rPr lang="es-MX" sz="700" dirty="0">
                          <a:effectLst/>
                        </a:rPr>
                        <a:t> </a:t>
                      </a:r>
                      <a:endParaRPr lang="es-MX"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6498" marR="56498" marT="0" marB="0" anchor="b"/>
                </a:tc>
              </a:tr>
            </a:tbl>
          </a:graphicData>
        </a:graphic>
      </p:graphicFrame>
      <p:sp>
        <p:nvSpPr>
          <p:cNvPr id="10" name="Rectángulo 9"/>
          <p:cNvSpPr/>
          <p:nvPr/>
        </p:nvSpPr>
        <p:spPr>
          <a:xfrm>
            <a:off x="1498655" y="2273264"/>
            <a:ext cx="7046802" cy="446276"/>
          </a:xfrm>
          <a:prstGeom prst="rect">
            <a:avLst/>
          </a:prstGeom>
        </p:spPr>
        <p:txBody>
          <a:bodyPr wrap="none">
            <a:spAutoFit/>
          </a:bodyPr>
          <a:lstStyle/>
          <a:p>
            <a:pPr marL="188321" marR="444646" algn="ctr">
              <a:lnSpc>
                <a:spcPct val="115000"/>
              </a:lnSpc>
            </a:pPr>
            <a:r>
              <a:rPr lang="es-MX"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Facultades de cada Área de &lt;&lt;sujeto obligado&gt;&gt;</a:t>
            </a:r>
          </a:p>
        </p:txBody>
      </p:sp>
      <p:sp>
        <p:nvSpPr>
          <p:cNvPr id="11" name="Rectángulo 10"/>
          <p:cNvSpPr/>
          <p:nvPr/>
        </p:nvSpPr>
        <p:spPr>
          <a:xfrm>
            <a:off x="85868" y="5534158"/>
            <a:ext cx="9629632" cy="1685077"/>
          </a:xfrm>
          <a:prstGeom prst="rect">
            <a:avLst/>
          </a:prstGeom>
        </p:spPr>
        <p:txBody>
          <a:bodyPr wrap="square">
            <a:spAutoFit/>
          </a:bodyPr>
          <a:lstStyle/>
          <a:p>
            <a:pPr marL="656637" indent="-285750" algn="just">
              <a:lnSpc>
                <a:spcPct val="115000"/>
              </a:lnSpc>
              <a:buFont typeface="Arial" panose="020B0604020202020204" pitchFamily="34" charset="0"/>
              <a:buChar char="•"/>
              <a:tabLst>
                <a:tab pos="2204921" algn="l"/>
                <a:tab pos="2968666" algn="l"/>
                <a:tab pos="3878883" algn="l"/>
              </a:tabLst>
            </a:pPr>
            <a:r>
              <a:rPr lang="es-MX" sz="15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Periodo de actualización de la información: trimestral. En su caso, 15 días hábiles después de alguna modificación</a:t>
            </a:r>
          </a:p>
          <a:p>
            <a:pPr marL="656637" indent="-285750" algn="just">
              <a:lnSpc>
                <a:spcPct val="115000"/>
              </a:lnSpc>
              <a:buFont typeface="Arial" panose="020B0604020202020204" pitchFamily="34" charset="0"/>
              <a:buChar char="•"/>
              <a:tabLst>
                <a:tab pos="2204921" algn="l"/>
                <a:tab pos="2968666" algn="l"/>
                <a:tab pos="3878883" algn="l"/>
              </a:tabLst>
            </a:pPr>
            <a:r>
              <a:rPr lang="es-MX" sz="15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Fecha de actualización: día/mes/año</a:t>
            </a:r>
          </a:p>
          <a:p>
            <a:pPr marL="656637" indent="-285750" algn="just">
              <a:lnSpc>
                <a:spcPct val="115000"/>
              </a:lnSpc>
              <a:buFont typeface="Arial" panose="020B0604020202020204" pitchFamily="34" charset="0"/>
              <a:buChar char="•"/>
              <a:tabLst>
                <a:tab pos="2204921" algn="l"/>
                <a:tab pos="2968666" algn="l"/>
                <a:tab pos="3878883" algn="l"/>
              </a:tabLst>
            </a:pPr>
            <a:r>
              <a:rPr lang="es-MX" sz="15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Fecha de validación: día/mes/año</a:t>
            </a:r>
          </a:p>
          <a:p>
            <a:pPr marL="656637" marR="444646" indent="-285750" algn="just">
              <a:lnSpc>
                <a:spcPct val="115000"/>
              </a:lnSpc>
              <a:spcAft>
                <a:spcPts val="824"/>
              </a:spcAft>
              <a:buFont typeface="Arial" panose="020B0604020202020204" pitchFamily="34" charset="0"/>
              <a:buChar char="•"/>
            </a:pPr>
            <a:r>
              <a:rPr lang="es-MX" sz="15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Área(s) o unidad(es) administrativa(s) que genera(n) o posee(n) la información: ______________</a:t>
            </a:r>
          </a:p>
        </p:txBody>
      </p:sp>
      <p:sp>
        <p:nvSpPr>
          <p:cNvPr id="18" name="Título 1"/>
          <p:cNvSpPr>
            <a:spLocks noGrp="1"/>
          </p:cNvSpPr>
          <p:nvPr>
            <p:ph type="title"/>
          </p:nvPr>
        </p:nvSpPr>
        <p:spPr>
          <a:xfrm>
            <a:off x="85868" y="244182"/>
            <a:ext cx="7572700" cy="582417"/>
          </a:xfrm>
        </p:spPr>
        <p:txBody>
          <a:bodyPr>
            <a:noAutofit/>
          </a:bodyPr>
          <a:lstStyle/>
          <a:p>
            <a:r>
              <a:rPr lang="es-MX" sz="5000" dirty="0" smtClean="0">
                <a:solidFill>
                  <a:schemeClr val="bg1"/>
                </a:solidFill>
              </a:rPr>
              <a:t>Estructura de los LTG</a:t>
            </a:r>
            <a:br>
              <a:rPr lang="es-MX" sz="5000" dirty="0" smtClean="0">
                <a:solidFill>
                  <a:schemeClr val="bg1"/>
                </a:solidFill>
              </a:rPr>
            </a:br>
            <a:r>
              <a:rPr lang="es-MX" sz="2500" dirty="0" smtClean="0">
                <a:solidFill>
                  <a:schemeClr val="bg1"/>
                </a:solidFill>
              </a:rPr>
              <a:t>Ejemplo: artículo 70 fracción III</a:t>
            </a:r>
            <a:endParaRPr lang="es-MX" sz="2500" dirty="0">
              <a:solidFill>
                <a:schemeClr val="bg1"/>
              </a:solidFill>
            </a:endParaRPr>
          </a:p>
        </p:txBody>
      </p:sp>
    </p:spTree>
    <p:extLst>
      <p:ext uri="{BB962C8B-B14F-4D97-AF65-F5344CB8AC3E}">
        <p14:creationId xmlns:p14="http://schemas.microsoft.com/office/powerpoint/2010/main" val="497853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
            <a:ext cx="10044113" cy="7738907"/>
          </a:xfrm>
          <a:prstGeom prst="rect">
            <a:avLst/>
          </a:prstGeom>
        </p:spPr>
      </p:pic>
      <p:sp>
        <p:nvSpPr>
          <p:cNvPr id="5" name="Título 1"/>
          <p:cNvSpPr txBox="1">
            <a:spLocks/>
          </p:cNvSpPr>
          <p:nvPr/>
        </p:nvSpPr>
        <p:spPr>
          <a:xfrm>
            <a:off x="0" y="3677820"/>
            <a:ext cx="5967662" cy="267764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8000" dirty="0" smtClean="0">
                <a:solidFill>
                  <a:srgbClr val="610E97"/>
                </a:solidFill>
              </a:rPr>
              <a:t>Introducción</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2</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4275765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34"/>
            <a:ext cx="10044113" cy="7740306"/>
          </a:xfrm>
          <a:prstGeom prst="rect">
            <a:avLst/>
          </a:prstGeom>
        </p:spPr>
      </p:pic>
      <p:sp>
        <p:nvSpPr>
          <p:cNvPr id="7" name="Título 1"/>
          <p:cNvSpPr txBox="1">
            <a:spLocks/>
          </p:cNvSpPr>
          <p:nvPr/>
        </p:nvSpPr>
        <p:spPr>
          <a:xfrm>
            <a:off x="216568" y="95982"/>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Requerimientos para operar SIPOT</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8" name="Marcador de contenido 2"/>
          <p:cNvSpPr>
            <a:spLocks noGrp="1"/>
          </p:cNvSpPr>
          <p:nvPr>
            <p:ph idx="1"/>
          </p:nvPr>
        </p:nvSpPr>
        <p:spPr>
          <a:xfrm>
            <a:off x="3294428" y="6295200"/>
            <a:ext cx="2627052" cy="911118"/>
          </a:xfrm>
        </p:spPr>
        <p:txBody>
          <a:bodyPr>
            <a:noAutofit/>
          </a:bodyPr>
          <a:lstStyle/>
          <a:p>
            <a:pPr marL="0" indent="0" algn="ctr">
              <a:buNone/>
            </a:pPr>
            <a:r>
              <a:rPr lang="es-MX" sz="2000" b="1" dirty="0" smtClean="0">
                <a:latin typeface="Century Gothic" panose="020B0502020202020204" pitchFamily="34" charset="0"/>
              </a:rPr>
              <a:t>Contar </a:t>
            </a:r>
            <a:r>
              <a:rPr lang="es-MX" sz="2000" b="1" dirty="0">
                <a:latin typeface="Century Gothic" panose="020B0502020202020204" pitchFamily="34" charset="0"/>
              </a:rPr>
              <a:t>con los Lineamientos Técnicos Generales</a:t>
            </a:r>
          </a:p>
        </p:txBody>
      </p:sp>
      <p:pic>
        <p:nvPicPr>
          <p:cNvPr id="10" name="Imagen 9"/>
          <p:cNvPicPr>
            <a:picLocks noChangeAspect="1"/>
          </p:cNvPicPr>
          <p:nvPr/>
        </p:nvPicPr>
        <p:blipFill>
          <a:blip r:embed="rId3"/>
          <a:stretch>
            <a:fillRect/>
          </a:stretch>
        </p:blipFill>
        <p:spPr>
          <a:xfrm>
            <a:off x="4821784" y="2824259"/>
            <a:ext cx="811311" cy="800637"/>
          </a:xfrm>
          <a:prstGeom prst="rect">
            <a:avLst/>
          </a:prstGeom>
        </p:spPr>
      </p:pic>
      <p:sp>
        <p:nvSpPr>
          <p:cNvPr id="2" name="Rectángulo 1"/>
          <p:cNvSpPr/>
          <p:nvPr/>
        </p:nvSpPr>
        <p:spPr>
          <a:xfrm>
            <a:off x="316616" y="3568598"/>
            <a:ext cx="2936030" cy="707886"/>
          </a:xfrm>
          <a:prstGeom prst="rect">
            <a:avLst/>
          </a:prstGeom>
        </p:spPr>
        <p:txBody>
          <a:bodyPr wrap="square">
            <a:spAutoFit/>
          </a:bodyPr>
          <a:lstStyle/>
          <a:p>
            <a:pPr algn="ctr"/>
            <a:r>
              <a:rPr lang="es-MX" sz="2000" b="1" dirty="0" smtClean="0">
                <a:latin typeface="Century Gothic" panose="020B0502020202020204" pitchFamily="34" charset="0"/>
              </a:rPr>
              <a:t>Equipo de cómputo</a:t>
            </a:r>
          </a:p>
          <a:p>
            <a:pPr algn="ctr"/>
            <a:r>
              <a:rPr lang="es-MX" sz="2000" b="1" dirty="0" smtClean="0">
                <a:latin typeface="Century Gothic" panose="020B0502020202020204" pitchFamily="34" charset="0"/>
              </a:rPr>
              <a:t>con acceso a Internet</a:t>
            </a:r>
          </a:p>
        </p:txBody>
      </p:sp>
      <p:sp>
        <p:nvSpPr>
          <p:cNvPr id="12" name="Rectángulo 11"/>
          <p:cNvSpPr/>
          <p:nvPr/>
        </p:nvSpPr>
        <p:spPr>
          <a:xfrm>
            <a:off x="3636038" y="3549808"/>
            <a:ext cx="2010905" cy="707886"/>
          </a:xfrm>
          <a:prstGeom prst="rect">
            <a:avLst/>
          </a:prstGeom>
        </p:spPr>
        <p:txBody>
          <a:bodyPr wrap="square">
            <a:spAutoFit/>
          </a:bodyPr>
          <a:lstStyle/>
          <a:p>
            <a:pPr algn="ctr"/>
            <a:r>
              <a:rPr lang="es-MX" sz="2000" b="1" dirty="0" smtClean="0">
                <a:latin typeface="Century Gothic" panose="020B0502020202020204" pitchFamily="34" charset="0"/>
              </a:rPr>
              <a:t>Navegador</a:t>
            </a:r>
          </a:p>
          <a:p>
            <a:pPr algn="ctr"/>
            <a:r>
              <a:rPr lang="es-MX" sz="2000" b="1" dirty="0" smtClean="0">
                <a:latin typeface="Century Gothic" panose="020B0502020202020204" pitchFamily="34" charset="0"/>
              </a:rPr>
              <a:t> de Internet</a:t>
            </a:r>
          </a:p>
        </p:txBody>
      </p:sp>
      <p:pic>
        <p:nvPicPr>
          <p:cNvPr id="1028" name="Picture 4" descr="http://www.pictotraductor.com/img/pictogramas/C1346166604452.png"/>
          <p:cNvPicPr>
            <a:picLocks noChangeAspect="1" noChangeArrowheads="1"/>
          </p:cNvPicPr>
          <p:nvPr/>
        </p:nvPicPr>
        <p:blipFill>
          <a:blip r:embed="rId4">
            <a:biLevel thresh="25000"/>
            <a:extLst>
              <a:ext uri="{BEBA8EAE-BF5A-486C-A8C5-ECC9F3942E4B}">
                <a14:imgProps xmlns:a14="http://schemas.microsoft.com/office/drawing/2010/main">
                  <a14:imgLayer r:embed="rId5">
                    <a14:imgEffect>
                      <a14:backgroundRemoval t="10000" b="90000" l="1333" r="96667"/>
                    </a14:imgEffect>
                  </a14:imgLayer>
                </a14:imgProps>
              </a:ext>
              <a:ext uri="{28A0092B-C50C-407E-A947-70E740481C1C}">
                <a14:useLocalDpi xmlns:a14="http://schemas.microsoft.com/office/drawing/2010/main" val="0"/>
              </a:ext>
            </a:extLst>
          </a:blip>
          <a:srcRect/>
          <a:stretch>
            <a:fillRect/>
          </a:stretch>
        </p:blipFill>
        <p:spPr bwMode="auto">
          <a:xfrm>
            <a:off x="912781" y="1932715"/>
            <a:ext cx="1829752" cy="182975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591668" y="3900063"/>
            <a:ext cx="3335611" cy="2339102"/>
          </a:xfrm>
          <a:prstGeom prst="rect">
            <a:avLst/>
          </a:prstGeom>
        </p:spPr>
        <p:txBody>
          <a:bodyPr wrap="square">
            <a:spAutoFit/>
          </a:bodyPr>
          <a:lstStyle/>
          <a:p>
            <a:pPr algn="just"/>
            <a:r>
              <a:rPr lang="es-MX" sz="2000" b="1" dirty="0" smtClean="0">
                <a:latin typeface="Century Gothic" panose="020B0502020202020204" pitchFamily="34" charset="0"/>
              </a:rPr>
              <a:t>Usuario y Contraseña</a:t>
            </a:r>
          </a:p>
          <a:p>
            <a:pPr algn="just"/>
            <a:r>
              <a:rPr lang="es-MX" sz="1800" dirty="0" smtClean="0">
                <a:latin typeface="Century Gothic" panose="020B0502020202020204" pitchFamily="34" charset="0"/>
              </a:rPr>
              <a:t>Sujetos Obligados: serán remitidos a través de los Órganos Garantes. </a:t>
            </a:r>
          </a:p>
          <a:p>
            <a:pPr algn="just"/>
            <a:r>
              <a:rPr lang="es-MX" sz="1800" dirty="0" smtClean="0">
                <a:latin typeface="Century Gothic" panose="020B0502020202020204" pitchFamily="34" charset="0"/>
              </a:rPr>
              <a:t>Unidades Administrativas: creados y distribuidos por la Unidad de Transparencia de su Sujeto Obligado.</a:t>
            </a:r>
          </a:p>
        </p:txBody>
      </p:sp>
      <p:pic>
        <p:nvPicPr>
          <p:cNvPr id="1030" name="Picture 6" descr="http://tuicono.com/img-tuicono.com/e/excel/excel-icons-free-icons-in-office-2013-hd-icon-search-engine.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00" b="94667" l="0" r="10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16040" y="4965117"/>
            <a:ext cx="1464264" cy="146426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700840" y="6299872"/>
            <a:ext cx="2167581" cy="707886"/>
          </a:xfrm>
          <a:prstGeom prst="rect">
            <a:avLst/>
          </a:prstGeom>
        </p:spPr>
        <p:txBody>
          <a:bodyPr wrap="none">
            <a:spAutoFit/>
          </a:bodyPr>
          <a:lstStyle/>
          <a:p>
            <a:pPr algn="just"/>
            <a:r>
              <a:rPr lang="es-MX" sz="2000" b="1" dirty="0" smtClean="0">
                <a:latin typeface="Century Gothic" panose="020B0502020202020204" pitchFamily="34" charset="0"/>
              </a:rPr>
              <a:t>Conocimiento</a:t>
            </a:r>
          </a:p>
          <a:p>
            <a:pPr algn="ctr"/>
            <a:r>
              <a:rPr lang="es-MX" sz="2000" b="1" dirty="0" smtClean="0">
                <a:latin typeface="Century Gothic" panose="020B0502020202020204" pitchFamily="34" charset="0"/>
              </a:rPr>
              <a:t>básico de Excel</a:t>
            </a:r>
            <a:endParaRPr lang="es-MX" sz="2000" b="1" dirty="0">
              <a:latin typeface="Century Gothic" panose="020B0502020202020204" pitchFamily="34" charset="0"/>
            </a:endParaRPr>
          </a:p>
        </p:txBody>
      </p:sp>
      <p:sp>
        <p:nvSpPr>
          <p:cNvPr id="13" name="CuadroTexto 12"/>
          <p:cNvSpPr txBox="1"/>
          <p:nvPr/>
        </p:nvSpPr>
        <p:spPr>
          <a:xfrm>
            <a:off x="279536" y="2592916"/>
            <a:ext cx="575503" cy="1169551"/>
          </a:xfrm>
          <a:prstGeom prst="rect">
            <a:avLst/>
          </a:prstGeom>
          <a:noFill/>
        </p:spPr>
        <p:txBody>
          <a:bodyPr wrap="square" rtlCol="0">
            <a:spAutoFit/>
          </a:bodyPr>
          <a:lstStyle/>
          <a:p>
            <a:r>
              <a:rPr lang="es-MX" sz="7000" b="1" dirty="0" smtClean="0">
                <a:latin typeface="Century Gothic" panose="020B0502020202020204" pitchFamily="34" charset="0"/>
              </a:rPr>
              <a:t>1</a:t>
            </a:r>
            <a:endParaRPr lang="es-MX" sz="7000" b="1" dirty="0">
              <a:latin typeface="Century Gothic" panose="020B0502020202020204" pitchFamily="34" charset="0"/>
            </a:endParaRPr>
          </a:p>
        </p:txBody>
      </p:sp>
      <p:sp>
        <p:nvSpPr>
          <p:cNvPr id="19" name="CuadroTexto 18"/>
          <p:cNvSpPr txBox="1"/>
          <p:nvPr/>
        </p:nvSpPr>
        <p:spPr>
          <a:xfrm>
            <a:off x="3324223" y="2614177"/>
            <a:ext cx="575503" cy="1169551"/>
          </a:xfrm>
          <a:prstGeom prst="rect">
            <a:avLst/>
          </a:prstGeom>
          <a:noFill/>
        </p:spPr>
        <p:txBody>
          <a:bodyPr wrap="square" rtlCol="0">
            <a:spAutoFit/>
          </a:bodyPr>
          <a:lstStyle/>
          <a:p>
            <a:r>
              <a:rPr lang="es-MX" sz="7000" b="1" dirty="0">
                <a:latin typeface="Century Gothic" panose="020B0502020202020204" pitchFamily="34" charset="0"/>
              </a:rPr>
              <a:t>2</a:t>
            </a:r>
          </a:p>
        </p:txBody>
      </p:sp>
      <p:sp>
        <p:nvSpPr>
          <p:cNvPr id="20" name="CuadroTexto 19"/>
          <p:cNvSpPr txBox="1"/>
          <p:nvPr/>
        </p:nvSpPr>
        <p:spPr>
          <a:xfrm>
            <a:off x="6060844" y="3613304"/>
            <a:ext cx="575503" cy="1169551"/>
          </a:xfrm>
          <a:prstGeom prst="rect">
            <a:avLst/>
          </a:prstGeom>
          <a:noFill/>
        </p:spPr>
        <p:txBody>
          <a:bodyPr wrap="square" rtlCol="0">
            <a:spAutoFit/>
          </a:bodyPr>
          <a:lstStyle/>
          <a:p>
            <a:r>
              <a:rPr lang="es-MX" sz="7000" b="1" dirty="0" smtClean="0">
                <a:latin typeface="Century Gothic" panose="020B0502020202020204" pitchFamily="34" charset="0"/>
              </a:rPr>
              <a:t>3</a:t>
            </a:r>
            <a:endParaRPr lang="es-MX" sz="7000" b="1" dirty="0">
              <a:latin typeface="Century Gothic" panose="020B0502020202020204" pitchFamily="34" charset="0"/>
            </a:endParaRPr>
          </a:p>
        </p:txBody>
      </p:sp>
      <p:sp>
        <p:nvSpPr>
          <p:cNvPr id="21" name="CuadroTexto 20"/>
          <p:cNvSpPr txBox="1"/>
          <p:nvPr/>
        </p:nvSpPr>
        <p:spPr>
          <a:xfrm>
            <a:off x="493194" y="5292118"/>
            <a:ext cx="575503" cy="1169551"/>
          </a:xfrm>
          <a:prstGeom prst="rect">
            <a:avLst/>
          </a:prstGeom>
          <a:noFill/>
        </p:spPr>
        <p:txBody>
          <a:bodyPr wrap="square" rtlCol="0">
            <a:spAutoFit/>
          </a:bodyPr>
          <a:lstStyle/>
          <a:p>
            <a:r>
              <a:rPr lang="es-MX" sz="7000" b="1" dirty="0" smtClean="0">
                <a:latin typeface="Century Gothic" panose="020B0502020202020204" pitchFamily="34" charset="0"/>
              </a:rPr>
              <a:t>4</a:t>
            </a:r>
            <a:endParaRPr lang="es-MX" sz="7000" b="1" dirty="0">
              <a:latin typeface="Century Gothic" panose="020B0502020202020204" pitchFamily="34" charset="0"/>
            </a:endParaRPr>
          </a:p>
        </p:txBody>
      </p:sp>
      <p:sp>
        <p:nvSpPr>
          <p:cNvPr id="22" name="CuadroTexto 21"/>
          <p:cNvSpPr txBox="1"/>
          <p:nvPr/>
        </p:nvSpPr>
        <p:spPr>
          <a:xfrm>
            <a:off x="3266870" y="5335787"/>
            <a:ext cx="575503" cy="1169551"/>
          </a:xfrm>
          <a:prstGeom prst="rect">
            <a:avLst/>
          </a:prstGeom>
          <a:noFill/>
        </p:spPr>
        <p:txBody>
          <a:bodyPr wrap="square" rtlCol="0">
            <a:spAutoFit/>
          </a:bodyPr>
          <a:lstStyle/>
          <a:p>
            <a:r>
              <a:rPr lang="es-MX" sz="7000" b="1" dirty="0" smtClean="0">
                <a:latin typeface="Century Gothic" panose="020B0502020202020204" pitchFamily="34" charset="0"/>
              </a:rPr>
              <a:t>5</a:t>
            </a:r>
            <a:endParaRPr lang="es-MX" sz="7000" b="1" dirty="0">
              <a:latin typeface="Century Gothic" panose="020B0502020202020204" pitchFamily="34" charset="0"/>
            </a:endParaRPr>
          </a:p>
        </p:txBody>
      </p:sp>
      <p:pic>
        <p:nvPicPr>
          <p:cNvPr id="23" name="3 Imagen"/>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966353" y="4908155"/>
            <a:ext cx="1272272" cy="1387045"/>
          </a:xfrm>
          <a:prstGeom prst="rect">
            <a:avLst/>
          </a:prstGeom>
          <a:effectLst>
            <a:outerShdw blurRad="76200" dir="18900000" sy="23000" kx="-1200000" algn="bl" rotWithShape="0">
              <a:prstClr val="black">
                <a:alpha val="20000"/>
              </a:prstClr>
            </a:outerShdw>
          </a:effectLst>
        </p:spPr>
      </p:pic>
      <p:pic>
        <p:nvPicPr>
          <p:cNvPr id="24" name="Imagen 23"/>
          <p:cNvPicPr>
            <a:picLocks noChangeAspect="1"/>
          </p:cNvPicPr>
          <p:nvPr/>
        </p:nvPicPr>
        <p:blipFill rotWithShape="1">
          <a:blip r:embed="rId9">
            <a:extLst>
              <a:ext uri="{BEBA8EAE-BF5A-486C-A8C5-ECC9F3942E4B}">
                <a14:imgProps xmlns:a14="http://schemas.microsoft.com/office/drawing/2010/main">
                  <a14:imgLayer r:embed="rId10">
                    <a14:imgEffect>
                      <a14:saturation sat="33000"/>
                    </a14:imgEffect>
                  </a14:imgLayer>
                </a14:imgProps>
              </a:ext>
            </a:extLst>
          </a:blip>
          <a:srcRect l="20324" t="39147" r="59670" b="39133"/>
          <a:stretch/>
        </p:blipFill>
        <p:spPr>
          <a:xfrm>
            <a:off x="6678715" y="1628021"/>
            <a:ext cx="2886145" cy="2037278"/>
          </a:xfrm>
          <a:prstGeom prst="rect">
            <a:avLst/>
          </a:prstGeom>
          <a:ln>
            <a:noFill/>
          </a:ln>
          <a:effectLst>
            <a:reflection blurRad="12700" stA="30000" endPos="30000" dist="5000" dir="5400000" sy="-100000" algn="bl" rotWithShape="0"/>
          </a:effectLst>
        </p:spPr>
      </p:pic>
      <p:pic>
        <p:nvPicPr>
          <p:cNvPr id="14" name="Imagen 1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407297" y="1685441"/>
            <a:ext cx="407503" cy="305627"/>
          </a:xfrm>
          <a:prstGeom prst="rect">
            <a:avLst/>
          </a:prstGeom>
        </p:spPr>
      </p:pic>
      <p:pic>
        <p:nvPicPr>
          <p:cNvPr id="25" name="Imagen 2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325257" y="1685441"/>
            <a:ext cx="407503" cy="305627"/>
          </a:xfrm>
          <a:prstGeom prst="rect">
            <a:avLst/>
          </a:prstGeom>
        </p:spPr>
      </p:pic>
      <p:pic>
        <p:nvPicPr>
          <p:cNvPr id="9" name="Imagen 8"/>
          <p:cNvPicPr preferRelativeResize="0">
            <a:picLocks noChangeAspect="1"/>
          </p:cNvPicPr>
          <p:nvPr/>
        </p:nvPicPr>
        <p:blipFill>
          <a:blip r:embed="rId12"/>
          <a:stretch>
            <a:fillRect/>
          </a:stretch>
        </p:blipFill>
        <p:spPr>
          <a:xfrm>
            <a:off x="3915671" y="1937791"/>
            <a:ext cx="714293" cy="709594"/>
          </a:xfrm>
          <a:prstGeom prst="rect">
            <a:avLst/>
          </a:prstGeom>
          <a:noFill/>
          <a:effectLst/>
        </p:spPr>
      </p:pic>
      <p:pic>
        <p:nvPicPr>
          <p:cNvPr id="5" name="Imagen 4"/>
          <p:cNvPicPr>
            <a:picLocks noChangeAspect="1"/>
          </p:cNvPicPr>
          <p:nvPr/>
        </p:nvPicPr>
        <p:blipFill>
          <a:blip r:embed="rId13"/>
          <a:stretch>
            <a:fillRect/>
          </a:stretch>
        </p:blipFill>
        <p:spPr>
          <a:xfrm>
            <a:off x="4889137" y="1901056"/>
            <a:ext cx="743958" cy="722853"/>
          </a:xfrm>
          <a:prstGeom prst="rect">
            <a:avLst/>
          </a:prstGeom>
        </p:spPr>
      </p:pic>
      <p:pic>
        <p:nvPicPr>
          <p:cNvPr id="15" name="Picture 4" descr="Resultado de imagen para navegador apple"/>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070613" y="2877290"/>
            <a:ext cx="693027" cy="6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43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7" name="Título 1"/>
          <p:cNvSpPr txBox="1">
            <a:spLocks/>
          </p:cNvSpPr>
          <p:nvPr/>
        </p:nvSpPr>
        <p:spPr>
          <a:xfrm>
            <a:off x="433137" y="144553"/>
            <a:ext cx="8398042"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¿Qué es SIPOT?</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9" name="CuadroTexto 8"/>
          <p:cNvSpPr txBox="1"/>
          <p:nvPr/>
        </p:nvSpPr>
        <p:spPr>
          <a:xfrm>
            <a:off x="82309" y="2285275"/>
            <a:ext cx="5258184" cy="3170099"/>
          </a:xfrm>
          <a:prstGeom prst="rect">
            <a:avLst/>
          </a:prstGeom>
          <a:noFill/>
        </p:spPr>
        <p:txBody>
          <a:bodyPr wrap="square" rtlCol="0">
            <a:spAutoFit/>
          </a:bodyPr>
          <a:lstStyle/>
          <a:p>
            <a:pPr marL="457200" indent="-457200" algn="just" defTabSz="914400">
              <a:buFont typeface="Arial" panose="020B0604020202020204" pitchFamily="34" charset="0"/>
              <a:buChar char="•"/>
            </a:pPr>
            <a:r>
              <a:rPr lang="es-MX" sz="2000" dirty="0">
                <a:solidFill>
                  <a:prstClr val="black"/>
                </a:solidFill>
                <a:latin typeface="Century Gothic" panose="020B0502020202020204"/>
              </a:rPr>
              <a:t>Sistema de Portales de Obligaciones de </a:t>
            </a:r>
            <a:r>
              <a:rPr lang="es-MX" sz="2000" dirty="0" smtClean="0">
                <a:solidFill>
                  <a:prstClr val="black"/>
                </a:solidFill>
                <a:latin typeface="Century Gothic" panose="020B0502020202020204"/>
              </a:rPr>
              <a:t>Transparencia</a:t>
            </a:r>
          </a:p>
          <a:p>
            <a:pPr marL="457200" indent="-457200" algn="just" defTabSz="914400">
              <a:buFont typeface="Arial" panose="020B0604020202020204" pitchFamily="34" charset="0"/>
              <a:buChar char="•"/>
            </a:pPr>
            <a:endParaRPr lang="es-MX" sz="2000" dirty="0">
              <a:solidFill>
                <a:prstClr val="black"/>
              </a:solidFill>
              <a:latin typeface="Century Gothic" panose="020B0502020202020204"/>
            </a:endParaRPr>
          </a:p>
          <a:p>
            <a:pPr marL="457200" indent="-457200" algn="just" defTabSz="914400">
              <a:buFont typeface="Arial" panose="020B0604020202020204" pitchFamily="34" charset="0"/>
              <a:buChar char="•"/>
            </a:pPr>
            <a:r>
              <a:rPr lang="es-MX" sz="2000" dirty="0">
                <a:solidFill>
                  <a:prstClr val="black"/>
                </a:solidFill>
                <a:latin typeface="Century Gothic" panose="020B0502020202020204"/>
              </a:rPr>
              <a:t>Herramienta electrónica.</a:t>
            </a:r>
          </a:p>
          <a:p>
            <a:pPr marL="457200" indent="-457200" algn="just" defTabSz="914400">
              <a:buFont typeface="Arial" panose="020B0604020202020204" pitchFamily="34" charset="0"/>
              <a:buChar char="•"/>
            </a:pPr>
            <a:endParaRPr lang="es-MX" sz="2000" b="1" dirty="0" smtClean="0">
              <a:solidFill>
                <a:prstClr val="black"/>
              </a:solidFill>
              <a:latin typeface="Century Gothic" panose="020B0502020202020204"/>
            </a:endParaRPr>
          </a:p>
          <a:p>
            <a:pPr marL="457200" indent="-457200" algn="just" defTabSz="914400">
              <a:buFont typeface="Arial" panose="020B0604020202020204" pitchFamily="34" charset="0"/>
              <a:buChar char="•"/>
            </a:pPr>
            <a:r>
              <a:rPr lang="es-MX" sz="2000" b="1" dirty="0" smtClean="0">
                <a:solidFill>
                  <a:prstClr val="black"/>
                </a:solidFill>
                <a:latin typeface="Century Gothic" panose="020B0502020202020204"/>
              </a:rPr>
              <a:t>A </a:t>
            </a:r>
            <a:r>
              <a:rPr lang="es-MX" sz="2000" b="1" dirty="0">
                <a:solidFill>
                  <a:prstClr val="black"/>
                </a:solidFill>
                <a:latin typeface="Century Gothic" panose="020B0502020202020204"/>
              </a:rPr>
              <a:t>través de </a:t>
            </a:r>
            <a:r>
              <a:rPr lang="es-MX" sz="2000" b="1" dirty="0" smtClean="0">
                <a:solidFill>
                  <a:prstClr val="black"/>
                </a:solidFill>
                <a:latin typeface="Century Gothic" panose="020B0502020202020204"/>
              </a:rPr>
              <a:t>ella los </a:t>
            </a:r>
            <a:r>
              <a:rPr lang="es-MX" sz="2000" b="1" dirty="0">
                <a:solidFill>
                  <a:prstClr val="black"/>
                </a:solidFill>
                <a:latin typeface="Century Gothic" panose="020B0502020202020204"/>
              </a:rPr>
              <a:t>Sujetos Obligados</a:t>
            </a:r>
            <a:r>
              <a:rPr lang="es-MX" sz="2000" dirty="0">
                <a:solidFill>
                  <a:prstClr val="black"/>
                </a:solidFill>
                <a:latin typeface="Century Gothic" panose="020B0502020202020204"/>
              </a:rPr>
              <a:t> </a:t>
            </a:r>
            <a:r>
              <a:rPr lang="es-MX" sz="2000" b="1" dirty="0" smtClean="0">
                <a:solidFill>
                  <a:prstClr val="black"/>
                </a:solidFill>
                <a:latin typeface="Century Gothic" panose="020B0502020202020204"/>
              </a:rPr>
              <a:t>ponen </a:t>
            </a:r>
            <a:r>
              <a:rPr lang="es-MX" sz="2000" b="1" dirty="0">
                <a:solidFill>
                  <a:prstClr val="black"/>
                </a:solidFill>
                <a:latin typeface="Century Gothic" panose="020B0502020202020204"/>
              </a:rPr>
              <a:t>al alcance de </a:t>
            </a:r>
            <a:r>
              <a:rPr lang="es-MX" sz="2000" b="1" dirty="0" smtClean="0">
                <a:solidFill>
                  <a:prstClr val="black"/>
                </a:solidFill>
                <a:latin typeface="Century Gothic" panose="020B0502020202020204"/>
              </a:rPr>
              <a:t>particulares </a:t>
            </a:r>
            <a:r>
              <a:rPr lang="es-MX" sz="2000" b="1" dirty="0">
                <a:solidFill>
                  <a:prstClr val="black"/>
                </a:solidFill>
                <a:latin typeface="Century Gothic" panose="020B0502020202020204"/>
              </a:rPr>
              <a:t>la información de las obligaciones</a:t>
            </a:r>
            <a:r>
              <a:rPr lang="es-MX" sz="2000" dirty="0">
                <a:solidFill>
                  <a:prstClr val="black"/>
                </a:solidFill>
                <a:latin typeface="Century Gothic" panose="020B0502020202020204"/>
              </a:rPr>
              <a:t> de Transparencia contenidas en la Ley General, Ley Federal o Ley Local. </a:t>
            </a:r>
          </a:p>
        </p:txBody>
      </p:sp>
      <p:pic>
        <p:nvPicPr>
          <p:cNvPr id="10" name="Imagen 9"/>
          <p:cNvPicPr>
            <a:picLocks noChangeAspect="1"/>
          </p:cNvPicPr>
          <p:nvPr/>
        </p:nvPicPr>
        <p:blipFill>
          <a:blip r:embed="rId3"/>
          <a:stretch>
            <a:fillRect/>
          </a:stretch>
        </p:blipFill>
        <p:spPr>
          <a:xfrm>
            <a:off x="5550682" y="2356513"/>
            <a:ext cx="4283242" cy="3098861"/>
          </a:xfrm>
          <a:prstGeom prst="rect">
            <a:avLst/>
          </a:prstGeom>
        </p:spPr>
      </p:pic>
    </p:spTree>
    <p:extLst>
      <p:ext uri="{BB962C8B-B14F-4D97-AF65-F5344CB8AC3E}">
        <p14:creationId xmlns:p14="http://schemas.microsoft.com/office/powerpoint/2010/main" val="2832511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
            <a:ext cx="10044113" cy="7738907"/>
          </a:xfrm>
          <a:prstGeom prst="rect">
            <a:avLst/>
          </a:prstGeom>
        </p:spPr>
      </p:pic>
      <p:sp>
        <p:nvSpPr>
          <p:cNvPr id="7" name="Título 1"/>
          <p:cNvSpPr txBox="1">
            <a:spLocks/>
          </p:cNvSpPr>
          <p:nvPr/>
        </p:nvSpPr>
        <p:spPr>
          <a:xfrm>
            <a:off x="420092" y="398053"/>
            <a:ext cx="8128485"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3500" dirty="0" smtClean="0">
                <a:solidFill>
                  <a:srgbClr val="FCFCFC"/>
                </a:solidFill>
              </a:rPr>
              <a:t>Antes de comenzar…</a:t>
            </a:r>
            <a:r>
              <a:rPr lang="es-MX" sz="4000" dirty="0" smtClean="0">
                <a:solidFill>
                  <a:srgbClr val="FCFCFC"/>
                </a:solidFill>
              </a:rPr>
              <a:t/>
            </a:r>
            <a:br>
              <a:rPr lang="es-MX" sz="4000" dirty="0" smtClean="0">
                <a:solidFill>
                  <a:srgbClr val="FCFCFC"/>
                </a:solidFill>
              </a:rPr>
            </a:b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10" name="Marcador de contenido 2"/>
          <p:cNvSpPr>
            <a:spLocks noGrp="1"/>
          </p:cNvSpPr>
          <p:nvPr>
            <p:ph idx="1"/>
          </p:nvPr>
        </p:nvSpPr>
        <p:spPr>
          <a:xfrm>
            <a:off x="4019105" y="1801940"/>
            <a:ext cx="6021385" cy="4301148"/>
          </a:xfrm>
        </p:spPr>
        <p:txBody>
          <a:bodyPr>
            <a:noAutofit/>
          </a:bodyPr>
          <a:lstStyle/>
          <a:p>
            <a:pPr marL="857250" lvl="1" indent="-857250">
              <a:lnSpc>
                <a:spcPct val="100000"/>
              </a:lnSpc>
              <a:spcBef>
                <a:spcPts val="0"/>
              </a:spcBef>
              <a:buClr>
                <a:srgbClr val="FF0066"/>
              </a:buClr>
              <a:buFont typeface="Wingdings" panose="05000000000000000000" pitchFamily="2" charset="2"/>
              <a:buChar char="ü"/>
            </a:pPr>
            <a:r>
              <a:rPr lang="es-MX" sz="6000" b="1" dirty="0" smtClean="0">
                <a:latin typeface="Century Gothic" panose="020B0502020202020204" pitchFamily="34" charset="0"/>
              </a:rPr>
              <a:t>Regístrate</a:t>
            </a:r>
          </a:p>
          <a:p>
            <a:pPr marL="342900" lvl="1" indent="-342900">
              <a:lnSpc>
                <a:spcPct val="100000"/>
              </a:lnSpc>
              <a:spcBef>
                <a:spcPts val="0"/>
              </a:spcBef>
              <a:buClr>
                <a:srgbClr val="FF0066"/>
              </a:buClr>
              <a:buFont typeface="Wingdings" panose="05000000000000000000" pitchFamily="2" charset="2"/>
              <a:buChar char="ü"/>
            </a:pPr>
            <a:r>
              <a:rPr lang="es-MX" sz="2000" dirty="0">
                <a:latin typeface="Century Gothic" panose="020B0502020202020204" pitchFamily="34" charset="0"/>
              </a:rPr>
              <a:t>e</a:t>
            </a:r>
            <a:r>
              <a:rPr lang="es-MX" sz="2000" dirty="0" smtClean="0">
                <a:latin typeface="Century Gothic" panose="020B0502020202020204" pitchFamily="34" charset="0"/>
              </a:rPr>
              <a:t>n la lista de asistencia</a:t>
            </a:r>
          </a:p>
          <a:p>
            <a:pPr marL="857250" lvl="1" indent="-857250">
              <a:lnSpc>
                <a:spcPct val="100000"/>
              </a:lnSpc>
              <a:spcBef>
                <a:spcPts val="0"/>
              </a:spcBef>
              <a:buClr>
                <a:srgbClr val="FF0066"/>
              </a:buClr>
              <a:buFont typeface="Wingdings" panose="05000000000000000000" pitchFamily="2" charset="2"/>
              <a:buChar char="ü"/>
            </a:pPr>
            <a:r>
              <a:rPr lang="es-MX" sz="6000" b="1" dirty="0" smtClean="0">
                <a:latin typeface="Century Gothic" panose="020B0502020202020204" pitchFamily="34" charset="0"/>
              </a:rPr>
              <a:t>Permanece</a:t>
            </a:r>
          </a:p>
          <a:p>
            <a:pPr marL="0" indent="-502189">
              <a:lnSpc>
                <a:spcPct val="100000"/>
              </a:lnSpc>
              <a:spcBef>
                <a:spcPts val="0"/>
              </a:spcBef>
              <a:buClr>
                <a:srgbClr val="FF0066"/>
              </a:buClr>
              <a:buFont typeface="Wingdings" panose="05000000000000000000" pitchFamily="2" charset="2"/>
              <a:buChar char="ü"/>
            </a:pPr>
            <a:r>
              <a:rPr lang="es-MX" sz="2000" dirty="0" smtClean="0">
                <a:solidFill>
                  <a:prstClr val="black"/>
                </a:solidFill>
                <a:latin typeface="Century Gothic" panose="020B0502020202020204" pitchFamily="34" charset="0"/>
              </a:rPr>
              <a:t>Durante </a:t>
            </a:r>
            <a:r>
              <a:rPr lang="es-MX" sz="2000" b="1" dirty="0" smtClean="0">
                <a:solidFill>
                  <a:prstClr val="black"/>
                </a:solidFill>
                <a:latin typeface="Century Gothic" panose="020B0502020202020204" pitchFamily="34" charset="0"/>
              </a:rPr>
              <a:t>todo </a:t>
            </a:r>
            <a:r>
              <a:rPr lang="es-MX" sz="2000" dirty="0" smtClean="0">
                <a:solidFill>
                  <a:prstClr val="black"/>
                </a:solidFill>
                <a:latin typeface="Century Gothic" panose="020B0502020202020204" pitchFamily="34" charset="0"/>
              </a:rPr>
              <a:t>el curso</a:t>
            </a:r>
          </a:p>
          <a:p>
            <a:pPr marL="857250" lvl="1" indent="-857250">
              <a:lnSpc>
                <a:spcPct val="100000"/>
              </a:lnSpc>
              <a:spcBef>
                <a:spcPts val="0"/>
              </a:spcBef>
              <a:buClr>
                <a:srgbClr val="FF0066"/>
              </a:buClr>
              <a:buFont typeface="Wingdings" panose="05000000000000000000" pitchFamily="2" charset="2"/>
              <a:buChar char="ü"/>
            </a:pPr>
            <a:r>
              <a:rPr lang="es-MX" sz="6000" b="1" dirty="0" smtClean="0">
                <a:latin typeface="Century Gothic" panose="020B0502020202020204" pitchFamily="34" charset="0"/>
              </a:rPr>
              <a:t>Entrega</a:t>
            </a:r>
          </a:p>
          <a:p>
            <a:pPr marL="342900" lvl="1" indent="-342900">
              <a:lnSpc>
                <a:spcPct val="100000"/>
              </a:lnSpc>
              <a:spcBef>
                <a:spcPts val="0"/>
              </a:spcBef>
              <a:buClr>
                <a:srgbClr val="FF0066"/>
              </a:buClr>
              <a:buFont typeface="Wingdings" panose="05000000000000000000" pitchFamily="2" charset="2"/>
              <a:buChar char="ü"/>
            </a:pPr>
            <a:r>
              <a:rPr lang="es-MX" sz="2000" dirty="0" smtClean="0">
                <a:latin typeface="Century Gothic" panose="020B0502020202020204" pitchFamily="34" charset="0"/>
              </a:rPr>
              <a:t>Ficha de registro</a:t>
            </a:r>
          </a:p>
          <a:p>
            <a:pPr marL="342900" lvl="1" indent="-342900">
              <a:lnSpc>
                <a:spcPct val="100000"/>
              </a:lnSpc>
              <a:spcBef>
                <a:spcPts val="0"/>
              </a:spcBef>
              <a:buClr>
                <a:srgbClr val="FF0066"/>
              </a:buClr>
              <a:buFont typeface="Wingdings" panose="05000000000000000000" pitchFamily="2" charset="2"/>
              <a:buChar char="ü"/>
            </a:pPr>
            <a:r>
              <a:rPr lang="es-MX" sz="2000" dirty="0" smtClean="0">
                <a:latin typeface="Century Gothic" panose="020B0502020202020204" pitchFamily="34" charset="0"/>
              </a:rPr>
              <a:t>Evaluación de enseñanza aprendizaje</a:t>
            </a:r>
          </a:p>
          <a:p>
            <a:pPr marL="342900" lvl="1" indent="-342900">
              <a:lnSpc>
                <a:spcPct val="100000"/>
              </a:lnSpc>
              <a:spcBef>
                <a:spcPts val="0"/>
              </a:spcBef>
              <a:buClr>
                <a:srgbClr val="FF0066"/>
              </a:buClr>
              <a:buFont typeface="Wingdings" panose="05000000000000000000" pitchFamily="2" charset="2"/>
              <a:buChar char="ü"/>
            </a:pPr>
            <a:r>
              <a:rPr lang="es-MX" sz="2000" dirty="0" smtClean="0">
                <a:latin typeface="Century Gothic" panose="020B0502020202020204" pitchFamily="34" charset="0"/>
              </a:rPr>
              <a:t>Evaluación de calidad</a:t>
            </a:r>
            <a:endParaRPr lang="es-MX" sz="2200" dirty="0" smtClean="0">
              <a:latin typeface="Century Gothic" panose="020B0502020202020204" pitchFamily="34" charset="0"/>
            </a:endParaRPr>
          </a:p>
        </p:txBody>
      </p:sp>
      <p:sp>
        <p:nvSpPr>
          <p:cNvPr id="3" name="Rectángulo 2"/>
          <p:cNvSpPr/>
          <p:nvPr/>
        </p:nvSpPr>
        <p:spPr>
          <a:xfrm>
            <a:off x="2507140" y="6246919"/>
            <a:ext cx="5625258" cy="1323439"/>
          </a:xfrm>
          <a:prstGeom prst="rect">
            <a:avLst/>
          </a:prstGeom>
        </p:spPr>
        <p:txBody>
          <a:bodyPr wrap="none">
            <a:spAutoFit/>
          </a:bodyPr>
          <a:lstStyle/>
          <a:p>
            <a:pPr marL="0" lvl="1" indent="0" algn="ctr">
              <a:lnSpc>
                <a:spcPct val="100000"/>
              </a:lnSpc>
              <a:spcBef>
                <a:spcPts val="0"/>
              </a:spcBef>
              <a:buNone/>
            </a:pPr>
            <a:r>
              <a:rPr lang="es-MX" sz="8000" b="1" dirty="0" smtClean="0"/>
              <a:t>¡Bienvenido!</a:t>
            </a:r>
            <a:endParaRPr lang="es-MX" sz="8000" b="1" dirty="0"/>
          </a:p>
        </p:txBody>
      </p:sp>
      <p:pic>
        <p:nvPicPr>
          <p:cNvPr id="11" name="Picture 4" descr="C:\Users\janeth.guzman\Documents\Janeth\2013\requisitosIFAI.gif"/>
          <p:cNvPicPr>
            <a:picLocks noChangeAspect="1" noChangeArrowheads="1"/>
          </p:cNvPicPr>
          <p:nvPr/>
        </p:nvPicPr>
        <p:blipFill rotWithShape="1">
          <a:blip r:embed="rId3" cstate="print"/>
          <a:srcRect l="5315" t="26507" r="64606" b="28059"/>
          <a:stretch/>
        </p:blipFill>
        <p:spPr bwMode="auto">
          <a:xfrm>
            <a:off x="420092" y="2349805"/>
            <a:ext cx="3275966" cy="3383964"/>
          </a:xfrm>
          <a:prstGeom prst="rect">
            <a:avLst/>
          </a:prstGeom>
          <a:solidFill>
            <a:schemeClr val="bg1">
              <a:lumMod val="95000"/>
            </a:schemeClr>
          </a:solidFill>
        </p:spPr>
      </p:pic>
    </p:spTree>
    <p:extLst>
      <p:ext uri="{BB962C8B-B14F-4D97-AF65-F5344CB8AC3E}">
        <p14:creationId xmlns:p14="http://schemas.microsoft.com/office/powerpoint/2010/main" val="1554996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Título 1"/>
          <p:cNvSpPr txBox="1">
            <a:spLocks/>
          </p:cNvSpPr>
          <p:nvPr/>
        </p:nvSpPr>
        <p:spPr>
          <a:xfrm>
            <a:off x="288757" y="156583"/>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Relación Lineamientos-SIPOT</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pic>
        <p:nvPicPr>
          <p:cNvPr id="9"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79" y="1780675"/>
            <a:ext cx="2803145" cy="3874167"/>
          </a:xfrm>
          <a:prstGeom prst="rect">
            <a:avLst/>
          </a:prstGeom>
          <a:effectLst>
            <a:outerShdw blurRad="76200" dir="18900000" sy="23000" kx="-1200000" algn="bl" rotWithShape="0">
              <a:prstClr val="black">
                <a:alpha val="20000"/>
              </a:prstClr>
            </a:outerShdw>
          </a:effectLst>
        </p:spPr>
      </p:pic>
      <p:sp>
        <p:nvSpPr>
          <p:cNvPr id="14" name="Flecha izquierda y derecha 13"/>
          <p:cNvSpPr/>
          <p:nvPr/>
        </p:nvSpPr>
        <p:spPr>
          <a:xfrm>
            <a:off x="3329426" y="3624939"/>
            <a:ext cx="2436160" cy="490772"/>
          </a:xfrm>
          <a:prstGeom prst="leftRightArrow">
            <a:avLst/>
          </a:prstGeom>
          <a:gradFill rotWithShape="1">
            <a:gsLst>
              <a:gs pos="0">
                <a:srgbClr val="9B6BF2">
                  <a:tint val="98000"/>
                  <a:lumMod val="114000"/>
                </a:srgbClr>
              </a:gs>
              <a:gs pos="100000">
                <a:srgbClr val="9B6BF2">
                  <a:shade val="90000"/>
                  <a:lumMod val="84000"/>
                </a:srgb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entury Gothic" panose="020B0502020202020204"/>
            </a:endParaRPr>
          </a:p>
        </p:txBody>
      </p:sp>
      <p:sp>
        <p:nvSpPr>
          <p:cNvPr id="15" name="CuadroTexto 14"/>
          <p:cNvSpPr txBox="1"/>
          <p:nvPr/>
        </p:nvSpPr>
        <p:spPr>
          <a:xfrm>
            <a:off x="3065127" y="4379724"/>
            <a:ext cx="3028868" cy="605294"/>
          </a:xfrm>
          <a:prstGeom prst="rect">
            <a:avLst/>
          </a:prstGeom>
          <a:noFill/>
        </p:spPr>
        <p:txBody>
          <a:bodyPr wrap="square" rtlCol="0">
            <a:spAutoFit/>
          </a:bodyPr>
          <a:lstStyle/>
          <a:p>
            <a:pPr algn="ctr" defTabSz="914400">
              <a:lnSpc>
                <a:spcPts val="2000"/>
              </a:lnSpc>
            </a:pPr>
            <a:r>
              <a:rPr lang="es-MX" sz="2400" b="1" dirty="0">
                <a:solidFill>
                  <a:prstClr val="black"/>
                </a:solidFill>
                <a:latin typeface="Century Gothic" panose="020B0502020202020204"/>
              </a:rPr>
              <a:t>Base de datos estructurada</a:t>
            </a:r>
            <a:endParaRPr lang="es-MX" sz="2400" dirty="0">
              <a:solidFill>
                <a:prstClr val="black"/>
              </a:solidFill>
              <a:latin typeface="Century Gothic" panose="020B0502020202020204"/>
            </a:endParaRPr>
          </a:p>
        </p:txBody>
      </p:sp>
      <p:sp>
        <p:nvSpPr>
          <p:cNvPr id="16" name="CuadroTexto 15"/>
          <p:cNvSpPr txBox="1"/>
          <p:nvPr/>
        </p:nvSpPr>
        <p:spPr>
          <a:xfrm>
            <a:off x="288757" y="5865913"/>
            <a:ext cx="6036887" cy="1374735"/>
          </a:xfrm>
          <a:prstGeom prst="rect">
            <a:avLst/>
          </a:prstGeom>
          <a:noFill/>
        </p:spPr>
        <p:txBody>
          <a:bodyPr wrap="square" rtlCol="0">
            <a:spAutoFit/>
          </a:bodyPr>
          <a:lstStyle/>
          <a:p>
            <a:pPr algn="ctr" defTabSz="914400">
              <a:lnSpc>
                <a:spcPts val="2000"/>
              </a:lnSpc>
            </a:pPr>
            <a:r>
              <a:rPr lang="es-MX" sz="2000" dirty="0" smtClean="0">
                <a:solidFill>
                  <a:prstClr val="black"/>
                </a:solidFill>
                <a:latin typeface="Century Gothic" panose="020B0502020202020204"/>
              </a:rPr>
              <a:t>Los Lineamientos </a:t>
            </a:r>
            <a:r>
              <a:rPr lang="es-MX" sz="2000" dirty="0">
                <a:solidFill>
                  <a:prstClr val="black"/>
                </a:solidFill>
                <a:latin typeface="Century Gothic" panose="020B0502020202020204"/>
              </a:rPr>
              <a:t>Técnicos </a:t>
            </a:r>
            <a:r>
              <a:rPr lang="es-MX" sz="2000" dirty="0" smtClean="0">
                <a:solidFill>
                  <a:prstClr val="black"/>
                </a:solidFill>
                <a:latin typeface="Century Gothic" panose="020B0502020202020204"/>
              </a:rPr>
              <a:t>Generales, aprobados por el Pleno del </a:t>
            </a:r>
            <a:r>
              <a:rPr lang="es-MX" sz="2000" b="1" dirty="0" smtClean="0">
                <a:solidFill>
                  <a:prstClr val="black"/>
                </a:solidFill>
                <a:latin typeface="Century Gothic" panose="020B0502020202020204"/>
              </a:rPr>
              <a:t>SNT el 13 de abril de 2016 </a:t>
            </a:r>
            <a:r>
              <a:rPr lang="es-MX" sz="2000" dirty="0" smtClean="0">
                <a:solidFill>
                  <a:prstClr val="black"/>
                </a:solidFill>
                <a:latin typeface="Century Gothic" panose="020B0502020202020204"/>
              </a:rPr>
              <a:t>y publicados en el </a:t>
            </a:r>
            <a:r>
              <a:rPr lang="es-MX" sz="2000" b="1" dirty="0" smtClean="0">
                <a:solidFill>
                  <a:prstClr val="black"/>
                </a:solidFill>
                <a:latin typeface="Century Gothic" panose="020B0502020202020204"/>
              </a:rPr>
              <a:t>DOF el 4 de mayo</a:t>
            </a:r>
            <a:r>
              <a:rPr lang="es-MX" sz="2000" dirty="0" smtClean="0">
                <a:solidFill>
                  <a:prstClr val="black"/>
                </a:solidFill>
                <a:latin typeface="Century Gothic" panose="020B0502020202020204"/>
              </a:rPr>
              <a:t>, establecen</a:t>
            </a:r>
            <a:r>
              <a:rPr lang="es-MX" sz="2000" dirty="0">
                <a:solidFill>
                  <a:prstClr val="black"/>
                </a:solidFill>
                <a:latin typeface="Century Gothic" panose="020B0502020202020204"/>
              </a:rPr>
              <a:t>: políticas, criterios y formatos para cargar información en el </a:t>
            </a:r>
            <a:r>
              <a:rPr lang="es-MX" sz="2000" b="1" dirty="0">
                <a:solidFill>
                  <a:prstClr val="black"/>
                </a:solidFill>
                <a:latin typeface="Century Gothic" panose="020B0502020202020204"/>
              </a:rPr>
              <a:t>SIPOT</a:t>
            </a:r>
          </a:p>
        </p:txBody>
      </p:sp>
      <p:pic>
        <p:nvPicPr>
          <p:cNvPr id="17" name="Imagen 16"/>
          <p:cNvPicPr>
            <a:picLocks noChangeAspect="1"/>
          </p:cNvPicPr>
          <p:nvPr/>
        </p:nvPicPr>
        <p:blipFill rotWithShape="1">
          <a:blip r:embed="rId4"/>
          <a:srcRect l="63084" t="35023" r="21446" b="30768"/>
          <a:stretch/>
        </p:blipFill>
        <p:spPr>
          <a:xfrm>
            <a:off x="5886862" y="2267026"/>
            <a:ext cx="3941412" cy="2954679"/>
          </a:xfrm>
          <a:prstGeom prst="roundRect">
            <a:avLst/>
          </a:prstGeom>
        </p:spPr>
      </p:pic>
    </p:spTree>
    <p:extLst>
      <p:ext uri="{BB962C8B-B14F-4D97-AF65-F5344CB8AC3E}">
        <p14:creationId xmlns:p14="http://schemas.microsoft.com/office/powerpoint/2010/main" val="1835771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Rectángulo 2"/>
          <p:cNvSpPr/>
          <p:nvPr/>
        </p:nvSpPr>
        <p:spPr>
          <a:xfrm>
            <a:off x="146758" y="231779"/>
            <a:ext cx="10320716" cy="754053"/>
          </a:xfrm>
          <a:prstGeom prst="rect">
            <a:avLst/>
          </a:prstGeom>
        </p:spPr>
        <p:txBody>
          <a:bodyPr wrap="square">
            <a:spAutoFit/>
          </a:bodyPr>
          <a:lstStyle/>
          <a:p>
            <a:r>
              <a:rPr lang="es-MX" sz="4300" dirty="0">
                <a:solidFill>
                  <a:srgbClr val="FCFCFC"/>
                </a:solidFill>
                <a:latin typeface="+mj-lt"/>
              </a:rPr>
              <a:t>¿Quienes atenderán </a:t>
            </a:r>
            <a:r>
              <a:rPr lang="es-MX" sz="4300" dirty="0" smtClean="0">
                <a:solidFill>
                  <a:srgbClr val="FCFCFC"/>
                </a:solidFill>
                <a:latin typeface="+mj-lt"/>
              </a:rPr>
              <a:t>obligaciones </a:t>
            </a:r>
            <a:r>
              <a:rPr lang="es-MX" sz="4300" dirty="0">
                <a:solidFill>
                  <a:srgbClr val="FCFCFC"/>
                </a:solidFill>
                <a:latin typeface="+mj-lt"/>
              </a:rPr>
              <a:t>en SIPOT?</a:t>
            </a:r>
            <a:endParaRPr lang="es-MX" sz="4300" dirty="0">
              <a:latin typeface="+mj-lt"/>
            </a:endParaRPr>
          </a:p>
        </p:txBody>
      </p:sp>
      <p:sp>
        <p:nvSpPr>
          <p:cNvPr id="9" name="CuadroTexto 8"/>
          <p:cNvSpPr txBox="1"/>
          <p:nvPr/>
        </p:nvSpPr>
        <p:spPr>
          <a:xfrm>
            <a:off x="183862" y="2520519"/>
            <a:ext cx="5629646" cy="3939540"/>
          </a:xfrm>
          <a:prstGeom prst="rect">
            <a:avLst/>
          </a:prstGeom>
          <a:noFill/>
        </p:spPr>
        <p:txBody>
          <a:bodyPr wrap="square" rtlCol="0">
            <a:spAutoFit/>
          </a:bodyPr>
          <a:lstStyle/>
          <a:p>
            <a:pPr marL="285750" indent="-285750" algn="just" defTabSz="914400">
              <a:buFont typeface="Arial" panose="020B0604020202020204" pitchFamily="34" charset="0"/>
              <a:buChar char="•"/>
            </a:pPr>
            <a:r>
              <a:rPr lang="es-MX" sz="2500" dirty="0" smtClean="0">
                <a:solidFill>
                  <a:prstClr val="black"/>
                </a:solidFill>
                <a:latin typeface="Century Gothic" panose="020B0502020202020204"/>
              </a:rPr>
              <a:t>El titular de la Unidad de Transparencia de cada Sujeto Obligado, denominado como:  </a:t>
            </a:r>
            <a:r>
              <a:rPr lang="es-MX" sz="2500" dirty="0" smtClean="0">
                <a:latin typeface="Century Gothic" panose="020B0502020202020204"/>
              </a:rPr>
              <a:t>“</a:t>
            </a:r>
            <a:r>
              <a:rPr lang="es-MX" sz="2500" b="1" dirty="0" smtClean="0">
                <a:latin typeface="Century Gothic" panose="020B0502020202020204"/>
              </a:rPr>
              <a:t>Administrador </a:t>
            </a:r>
            <a:r>
              <a:rPr lang="es-MX" sz="2500" b="1" dirty="0">
                <a:latin typeface="Century Gothic" panose="020B0502020202020204"/>
              </a:rPr>
              <a:t>de sujeto obligado</a:t>
            </a:r>
            <a:r>
              <a:rPr lang="es-MX" sz="2500" dirty="0" smtClean="0">
                <a:latin typeface="Century Gothic" panose="020B0502020202020204"/>
              </a:rPr>
              <a:t>”.</a:t>
            </a:r>
            <a:endParaRPr lang="es-MX" sz="2500" dirty="0">
              <a:latin typeface="Century Gothic" panose="020B0502020202020204"/>
            </a:endParaRPr>
          </a:p>
          <a:p>
            <a:pPr marL="285750" indent="-285750" algn="just" defTabSz="914400">
              <a:buFont typeface="Arial" panose="020B0604020202020204" pitchFamily="34" charset="0"/>
              <a:buChar char="•"/>
            </a:pPr>
            <a:endParaRPr lang="es-MX" sz="2500" dirty="0">
              <a:solidFill>
                <a:prstClr val="black"/>
              </a:solidFill>
              <a:latin typeface="Century Gothic" panose="020B0502020202020204"/>
            </a:endParaRPr>
          </a:p>
          <a:p>
            <a:pPr marL="285750" indent="-285750" algn="just" defTabSz="914400">
              <a:buFont typeface="Arial" panose="020B0604020202020204" pitchFamily="34" charset="0"/>
              <a:buChar char="•"/>
            </a:pPr>
            <a:r>
              <a:rPr lang="es-MX" sz="2500" dirty="0" smtClean="0">
                <a:solidFill>
                  <a:prstClr val="black"/>
                </a:solidFill>
                <a:latin typeface="Century Gothic" panose="020B0502020202020204"/>
              </a:rPr>
              <a:t>El enlace designado </a:t>
            </a:r>
            <a:r>
              <a:rPr lang="es-MX" sz="2500" dirty="0">
                <a:solidFill>
                  <a:prstClr val="black"/>
                </a:solidFill>
                <a:latin typeface="Century Gothic" panose="020B0502020202020204"/>
              </a:rPr>
              <a:t>por </a:t>
            </a:r>
            <a:r>
              <a:rPr lang="es-MX" sz="2500" dirty="0" smtClean="0">
                <a:solidFill>
                  <a:prstClr val="black"/>
                </a:solidFill>
                <a:latin typeface="Century Gothic" panose="020B0502020202020204"/>
              </a:rPr>
              <a:t>el titular de la Unidad Administrativa </a:t>
            </a:r>
            <a:r>
              <a:rPr lang="es-MX" sz="2500" dirty="0">
                <a:solidFill>
                  <a:prstClr val="black"/>
                </a:solidFill>
                <a:latin typeface="Century Gothic" panose="020B0502020202020204"/>
              </a:rPr>
              <a:t>con el rol </a:t>
            </a:r>
            <a:r>
              <a:rPr lang="es-MX" sz="2500" b="1" dirty="0">
                <a:latin typeface="Century Gothic" panose="020B0502020202020204"/>
              </a:rPr>
              <a:t>“Administrador de Unidad Administrativa</a:t>
            </a:r>
            <a:r>
              <a:rPr lang="es-MX" sz="2500" b="1" dirty="0" smtClean="0">
                <a:latin typeface="Century Gothic" panose="020B0502020202020204"/>
              </a:rPr>
              <a:t>”.</a:t>
            </a:r>
            <a:endParaRPr lang="es-MX" sz="2500" b="1" dirty="0">
              <a:latin typeface="Century Gothic" panose="020B0502020202020204"/>
            </a:endParaRPr>
          </a:p>
        </p:txBody>
      </p:sp>
      <p:pic>
        <p:nvPicPr>
          <p:cNvPr id="10" name="Picture 2" descr="https://image.freepik.com/iconos-gratis/signo-de-interrogacion-en-la-cabeza-persona_318-58762.jpg"/>
          <p:cNvPicPr>
            <a:picLocks noChangeAspect="1" noChangeArrowheads="1"/>
          </p:cNvPicPr>
          <p:nvPr/>
        </p:nvPicPr>
        <p:blipFill rotWithShape="1">
          <a:blip r:embed="rId3">
            <a:extLst>
              <a:ext uri="{28A0092B-C50C-407E-A947-70E740481C1C}">
                <a14:useLocalDpi xmlns:a14="http://schemas.microsoft.com/office/drawing/2010/main" val="0"/>
              </a:ext>
            </a:extLst>
          </a:blip>
          <a:srcRect l="14080" r="13365"/>
          <a:stretch/>
        </p:blipFill>
        <p:spPr bwMode="auto">
          <a:xfrm>
            <a:off x="6208295" y="1930126"/>
            <a:ext cx="3465094" cy="477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112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1" y="1257"/>
            <a:ext cx="10044113" cy="7740306"/>
          </a:xfrm>
          <a:prstGeom prst="rect">
            <a:avLst/>
          </a:prstGeom>
        </p:spPr>
      </p:pic>
      <p:sp>
        <p:nvSpPr>
          <p:cNvPr id="3" name="Rectángulo 2"/>
          <p:cNvSpPr/>
          <p:nvPr/>
        </p:nvSpPr>
        <p:spPr>
          <a:xfrm>
            <a:off x="86665" y="73446"/>
            <a:ext cx="9870781" cy="1138773"/>
          </a:xfrm>
          <a:prstGeom prst="rect">
            <a:avLst/>
          </a:prstGeom>
        </p:spPr>
        <p:txBody>
          <a:bodyPr wrap="square">
            <a:spAutoFit/>
          </a:bodyPr>
          <a:lstStyle/>
          <a:p>
            <a:pPr algn="ctr"/>
            <a:r>
              <a:rPr lang="es-MX" sz="3800" dirty="0" smtClean="0">
                <a:solidFill>
                  <a:srgbClr val="FCFCFC"/>
                </a:solidFill>
                <a:latin typeface="+mj-lt"/>
              </a:rPr>
              <a:t>Actividades del Administrador de Sujeto Obligado </a:t>
            </a:r>
            <a:r>
              <a:rPr lang="es-MX" sz="3000" dirty="0" smtClean="0">
                <a:solidFill>
                  <a:srgbClr val="FCFCFC"/>
                </a:solidFill>
                <a:latin typeface="+mj-lt"/>
              </a:rPr>
              <a:t>(Titular de la UT)</a:t>
            </a:r>
            <a:endParaRPr lang="es-MX" sz="3000" dirty="0">
              <a:latin typeface="+mj-lt"/>
            </a:endParaRPr>
          </a:p>
        </p:txBody>
      </p:sp>
      <p:sp>
        <p:nvSpPr>
          <p:cNvPr id="8" name="CuadroTexto 7"/>
          <p:cNvSpPr txBox="1"/>
          <p:nvPr/>
        </p:nvSpPr>
        <p:spPr>
          <a:xfrm>
            <a:off x="622305" y="3414121"/>
            <a:ext cx="4110867" cy="1015663"/>
          </a:xfrm>
          <a:prstGeom prst="rect">
            <a:avLst/>
          </a:prstGeom>
          <a:noFill/>
          <a:effectLst>
            <a:innerShdw blurRad="63500" dist="50800" dir="2700000">
              <a:prstClr val="black">
                <a:alpha val="50000"/>
              </a:prstClr>
            </a:innerShdw>
          </a:effectLst>
        </p:spPr>
        <p:txBody>
          <a:bodyPr wrap="square" rtlCol="0">
            <a:spAutoFit/>
          </a:bodyPr>
          <a:lstStyle/>
          <a:p>
            <a:pPr algn="ctr" defTabSz="914400"/>
            <a:r>
              <a:rPr lang="es-MX" sz="2000" dirty="0">
                <a:solidFill>
                  <a:prstClr val="black"/>
                </a:solidFill>
                <a:latin typeface="Century Gothic" panose="020B0502020202020204"/>
              </a:rPr>
              <a:t>Administración de unidades administrativas (alta, eliminación y modificación)</a:t>
            </a:r>
          </a:p>
        </p:txBody>
      </p:sp>
      <p:sp>
        <p:nvSpPr>
          <p:cNvPr id="11" name="CuadroTexto 10"/>
          <p:cNvSpPr txBox="1"/>
          <p:nvPr/>
        </p:nvSpPr>
        <p:spPr>
          <a:xfrm>
            <a:off x="5470569" y="3389038"/>
            <a:ext cx="3825116" cy="1015663"/>
          </a:xfrm>
          <a:prstGeom prst="rect">
            <a:avLst/>
          </a:prstGeom>
          <a:noFill/>
          <a:effectLst>
            <a:innerShdw blurRad="63500" dist="50800" dir="2700000">
              <a:prstClr val="black">
                <a:alpha val="50000"/>
              </a:prstClr>
            </a:innerShdw>
          </a:effectLst>
        </p:spPr>
        <p:txBody>
          <a:bodyPr wrap="square" rtlCol="0">
            <a:spAutoFit/>
          </a:bodyPr>
          <a:lstStyle/>
          <a:p>
            <a:pPr algn="ctr" defTabSz="914400"/>
            <a:r>
              <a:rPr lang="es-MX" sz="2000" dirty="0" smtClean="0">
                <a:solidFill>
                  <a:prstClr val="black"/>
                </a:solidFill>
                <a:latin typeface="Century Gothic" panose="020B0502020202020204"/>
              </a:rPr>
              <a:t>Administración </a:t>
            </a:r>
            <a:r>
              <a:rPr lang="es-MX" sz="2000" dirty="0">
                <a:solidFill>
                  <a:prstClr val="black"/>
                </a:solidFill>
                <a:latin typeface="Century Gothic" panose="020B0502020202020204"/>
              </a:rPr>
              <a:t>de usuarios (alta, eliminación y modificación</a:t>
            </a:r>
            <a:r>
              <a:rPr lang="es-MX" sz="2000" dirty="0" smtClean="0">
                <a:solidFill>
                  <a:prstClr val="black"/>
                </a:solidFill>
                <a:latin typeface="Century Gothic" panose="020B0502020202020204"/>
              </a:rPr>
              <a:t>)</a:t>
            </a:r>
            <a:endParaRPr lang="es-MX" sz="2000" dirty="0">
              <a:solidFill>
                <a:prstClr val="black"/>
              </a:solidFill>
              <a:latin typeface="Century Gothic" panose="020B0502020202020204"/>
            </a:endParaRPr>
          </a:p>
        </p:txBody>
      </p:sp>
      <p:sp>
        <p:nvSpPr>
          <p:cNvPr id="12" name="CuadroTexto 11"/>
          <p:cNvSpPr txBox="1"/>
          <p:nvPr/>
        </p:nvSpPr>
        <p:spPr>
          <a:xfrm>
            <a:off x="691692" y="6692582"/>
            <a:ext cx="3808876" cy="707886"/>
          </a:xfrm>
          <a:prstGeom prst="rect">
            <a:avLst/>
          </a:prstGeom>
          <a:noFill/>
          <a:effectLst>
            <a:innerShdw blurRad="63500" dist="50800" dir="2700000">
              <a:prstClr val="black">
                <a:alpha val="50000"/>
              </a:prstClr>
            </a:innerShdw>
          </a:effectLst>
        </p:spPr>
        <p:txBody>
          <a:bodyPr wrap="square" rtlCol="0">
            <a:spAutoFit/>
          </a:bodyPr>
          <a:lstStyle/>
          <a:p>
            <a:pPr algn="ctr" defTabSz="914400"/>
            <a:r>
              <a:rPr lang="es-MX" sz="2000" dirty="0" smtClean="0">
                <a:solidFill>
                  <a:prstClr val="black"/>
                </a:solidFill>
                <a:latin typeface="Century Gothic" panose="020B0502020202020204"/>
              </a:rPr>
              <a:t>Relacionar </a:t>
            </a:r>
            <a:r>
              <a:rPr lang="es-MX" sz="2000" dirty="0">
                <a:solidFill>
                  <a:prstClr val="black"/>
                </a:solidFill>
                <a:latin typeface="Century Gothic" panose="020B0502020202020204"/>
              </a:rPr>
              <a:t>unidad administrativa con </a:t>
            </a:r>
            <a:r>
              <a:rPr lang="es-MX" sz="2000" dirty="0" smtClean="0">
                <a:solidFill>
                  <a:prstClr val="black"/>
                </a:solidFill>
                <a:latin typeface="Century Gothic" panose="020B0502020202020204"/>
              </a:rPr>
              <a:t>formatos</a:t>
            </a:r>
            <a:endParaRPr lang="es-MX" sz="2000" dirty="0">
              <a:solidFill>
                <a:prstClr val="black"/>
              </a:solidFill>
              <a:latin typeface="Century Gothic" panose="020B0502020202020204"/>
            </a:endParaRPr>
          </a:p>
        </p:txBody>
      </p:sp>
      <p:sp>
        <p:nvSpPr>
          <p:cNvPr id="13" name="CuadroTexto 12"/>
          <p:cNvSpPr txBox="1"/>
          <p:nvPr/>
        </p:nvSpPr>
        <p:spPr>
          <a:xfrm>
            <a:off x="5506965" y="6686160"/>
            <a:ext cx="3788720" cy="714307"/>
          </a:xfrm>
          <a:prstGeom prst="rect">
            <a:avLst/>
          </a:prstGeom>
          <a:noFill/>
          <a:effectLst>
            <a:innerShdw blurRad="63500" dist="50800" dir="2700000">
              <a:prstClr val="black">
                <a:alpha val="50000"/>
              </a:prstClr>
            </a:innerShdw>
          </a:effectLst>
        </p:spPr>
        <p:txBody>
          <a:bodyPr wrap="square" rtlCol="0">
            <a:spAutoFit/>
          </a:bodyPr>
          <a:lstStyle/>
          <a:p>
            <a:pPr algn="ctr" defTabSz="914400"/>
            <a:r>
              <a:rPr lang="es-MX" sz="2000" dirty="0" smtClean="0">
                <a:solidFill>
                  <a:prstClr val="black"/>
                </a:solidFill>
                <a:latin typeface="Century Gothic" panose="020B0502020202020204"/>
              </a:rPr>
              <a:t>Carga </a:t>
            </a:r>
            <a:r>
              <a:rPr lang="es-MX" sz="2000" dirty="0">
                <a:solidFill>
                  <a:prstClr val="black"/>
                </a:solidFill>
                <a:latin typeface="Century Gothic" panose="020B0502020202020204"/>
              </a:rPr>
              <a:t>de </a:t>
            </a:r>
            <a:r>
              <a:rPr lang="es-MX" sz="2000" dirty="0" smtClean="0">
                <a:solidFill>
                  <a:prstClr val="black"/>
                </a:solidFill>
                <a:latin typeface="Century Gothic" panose="020B0502020202020204"/>
              </a:rPr>
              <a:t>información en SIPOT.</a:t>
            </a:r>
            <a:endParaRPr lang="es-MX" sz="2000" dirty="0">
              <a:solidFill>
                <a:prstClr val="black"/>
              </a:solidFill>
              <a:latin typeface="Century Gothic" panose="020B0502020202020204"/>
            </a:endParaRPr>
          </a:p>
        </p:txBody>
      </p:sp>
      <p:pic>
        <p:nvPicPr>
          <p:cNvPr id="2050" name="Picture 2" descr="https://thumbs.dreamstime.com/z/book-vector-icons-set-gray-isolated-grey-background-eps-file-available-33947812.jpg"/>
          <p:cNvPicPr>
            <a:picLocks noChangeAspect="1" noChangeArrowheads="1"/>
          </p:cNvPicPr>
          <p:nvPr/>
        </p:nvPicPr>
        <p:blipFill rotWithShape="1">
          <a:blip r:embed="rId3">
            <a:extLst>
              <a:ext uri="{28A0092B-C50C-407E-A947-70E740481C1C}">
                <a14:useLocalDpi xmlns:a14="http://schemas.microsoft.com/office/drawing/2010/main" val="0"/>
              </a:ext>
            </a:extLst>
          </a:blip>
          <a:srcRect l="76664" t="24898" r="1345" b="54621"/>
          <a:stretch/>
        </p:blipFill>
        <p:spPr bwMode="auto">
          <a:xfrm>
            <a:off x="1647316" y="1398484"/>
            <a:ext cx="2060844" cy="2052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humbs.dreamstime.com/z/book-vector-icons-set-gray-isolated-grey-background-eps-file-available-33947812.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9" t="2035" r="76810" b="77485"/>
          <a:stretch/>
        </p:blipFill>
        <p:spPr bwMode="auto">
          <a:xfrm>
            <a:off x="6495581" y="1461546"/>
            <a:ext cx="1921887" cy="20156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humbs.dreamstime.com/z/book-icons-set-29649885.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833" t="3923" r="67693" b="74607"/>
          <a:stretch/>
        </p:blipFill>
        <p:spPr bwMode="auto">
          <a:xfrm>
            <a:off x="6495581" y="4954792"/>
            <a:ext cx="2251084" cy="17313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ng.clipart.me/graphics/previews/163/office-jobs-occupations-careers-staff-employee-help-desk-support-analyst-runner-manager-marketing-auditor-secretary-ceo-stick_163096835.jpg"/>
          <p:cNvPicPr>
            <a:picLocks noChangeAspect="1" noChangeArrowheads="1"/>
          </p:cNvPicPr>
          <p:nvPr/>
        </p:nvPicPr>
        <p:blipFill rotWithShape="1">
          <a:blip r:embed="rId5">
            <a:extLst>
              <a:ext uri="{28A0092B-C50C-407E-A947-70E740481C1C}">
                <a14:useLocalDpi xmlns:a14="http://schemas.microsoft.com/office/drawing/2010/main" val="0"/>
              </a:ext>
            </a:extLst>
          </a:blip>
          <a:srcRect l="3533" t="70892" r="68695" b="2612"/>
          <a:stretch/>
        </p:blipFill>
        <p:spPr bwMode="auto">
          <a:xfrm>
            <a:off x="1484101" y="4637478"/>
            <a:ext cx="2224059" cy="212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96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sp>
        <p:nvSpPr>
          <p:cNvPr id="3" name="Rectángulo 2"/>
          <p:cNvSpPr/>
          <p:nvPr/>
        </p:nvSpPr>
        <p:spPr>
          <a:xfrm>
            <a:off x="86665" y="-22806"/>
            <a:ext cx="9870781" cy="1261884"/>
          </a:xfrm>
          <a:prstGeom prst="rect">
            <a:avLst/>
          </a:prstGeom>
        </p:spPr>
        <p:txBody>
          <a:bodyPr wrap="square">
            <a:spAutoFit/>
          </a:bodyPr>
          <a:lstStyle/>
          <a:p>
            <a:pPr algn="ctr"/>
            <a:r>
              <a:rPr lang="es-MX" sz="3800" dirty="0" smtClean="0">
                <a:solidFill>
                  <a:srgbClr val="FCFCFC"/>
                </a:solidFill>
                <a:latin typeface="+mj-lt"/>
              </a:rPr>
              <a:t>Actividades del Administrador de Unidad Administrativa</a:t>
            </a:r>
            <a:endParaRPr lang="es-MX" sz="3000" dirty="0">
              <a:latin typeface="+mj-lt"/>
            </a:endParaRPr>
          </a:p>
        </p:txBody>
      </p:sp>
      <p:sp>
        <p:nvSpPr>
          <p:cNvPr id="5" name="CuadroTexto 4"/>
          <p:cNvSpPr txBox="1"/>
          <p:nvPr/>
        </p:nvSpPr>
        <p:spPr>
          <a:xfrm>
            <a:off x="5446100" y="6650681"/>
            <a:ext cx="3106504" cy="707886"/>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smtClean="0">
                <a:solidFill>
                  <a:prstClr val="black"/>
                </a:solidFill>
                <a:latin typeface="Century Gothic" panose="020B0502020202020204"/>
              </a:rPr>
              <a:t>Cargar </a:t>
            </a:r>
            <a:r>
              <a:rPr lang="es-MX" sz="2000" dirty="0">
                <a:solidFill>
                  <a:prstClr val="black"/>
                </a:solidFill>
                <a:latin typeface="Century Gothic" panose="020B0502020202020204"/>
              </a:rPr>
              <a:t>la información al SIPOT</a:t>
            </a:r>
          </a:p>
        </p:txBody>
      </p:sp>
      <p:sp>
        <p:nvSpPr>
          <p:cNvPr id="7" name="CuadroTexto 6"/>
          <p:cNvSpPr txBox="1"/>
          <p:nvPr/>
        </p:nvSpPr>
        <p:spPr>
          <a:xfrm>
            <a:off x="561686" y="6673831"/>
            <a:ext cx="3392905" cy="707886"/>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smtClean="0">
                <a:solidFill>
                  <a:prstClr val="black"/>
                </a:solidFill>
                <a:latin typeface="Century Gothic" panose="020B0502020202020204"/>
              </a:rPr>
              <a:t>Coordinarse con </a:t>
            </a:r>
            <a:r>
              <a:rPr lang="es-MX" sz="2000" dirty="0">
                <a:solidFill>
                  <a:prstClr val="black"/>
                </a:solidFill>
                <a:latin typeface="Century Gothic" panose="020B0502020202020204"/>
              </a:rPr>
              <a:t>otras unidades </a:t>
            </a:r>
            <a:r>
              <a:rPr lang="es-MX" sz="2000" dirty="0" smtClean="0">
                <a:solidFill>
                  <a:prstClr val="black"/>
                </a:solidFill>
                <a:latin typeface="Century Gothic" panose="020B0502020202020204"/>
              </a:rPr>
              <a:t>administrativas.</a:t>
            </a:r>
            <a:endParaRPr lang="es-MX" sz="2000" dirty="0">
              <a:solidFill>
                <a:prstClr val="black"/>
              </a:solidFill>
              <a:latin typeface="Century Gothic" panose="020B0502020202020204"/>
            </a:endParaRPr>
          </a:p>
        </p:txBody>
      </p:sp>
      <p:sp>
        <p:nvSpPr>
          <p:cNvPr id="9" name="CuadroTexto 8"/>
          <p:cNvSpPr txBox="1"/>
          <p:nvPr/>
        </p:nvSpPr>
        <p:spPr>
          <a:xfrm>
            <a:off x="5624162" y="3474113"/>
            <a:ext cx="3338537" cy="1015663"/>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smtClean="0">
                <a:solidFill>
                  <a:prstClr val="black"/>
                </a:solidFill>
                <a:latin typeface="Century Gothic" panose="020B0502020202020204"/>
              </a:rPr>
              <a:t>Organizar </a:t>
            </a:r>
            <a:r>
              <a:rPr lang="es-MX" sz="2000" dirty="0">
                <a:solidFill>
                  <a:prstClr val="black"/>
                </a:solidFill>
                <a:latin typeface="Century Gothic" panose="020B0502020202020204"/>
              </a:rPr>
              <a:t>la información conforme a los Lineamientos </a:t>
            </a:r>
            <a:r>
              <a:rPr lang="es-MX" sz="2000" dirty="0" smtClean="0">
                <a:solidFill>
                  <a:prstClr val="black"/>
                </a:solidFill>
                <a:latin typeface="Century Gothic" panose="020B0502020202020204"/>
              </a:rPr>
              <a:t>Técnicos</a:t>
            </a:r>
            <a:endParaRPr lang="es-MX" sz="2000" dirty="0">
              <a:solidFill>
                <a:prstClr val="black"/>
              </a:solidFill>
              <a:latin typeface="Century Gothic" panose="020B0502020202020204"/>
            </a:endParaRPr>
          </a:p>
        </p:txBody>
      </p:sp>
      <p:sp>
        <p:nvSpPr>
          <p:cNvPr id="10" name="CuadroTexto 9"/>
          <p:cNvSpPr txBox="1"/>
          <p:nvPr/>
        </p:nvSpPr>
        <p:spPr>
          <a:xfrm>
            <a:off x="790937" y="3474114"/>
            <a:ext cx="3163654" cy="1015663"/>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a:solidFill>
                  <a:prstClr val="black"/>
                </a:solidFill>
                <a:latin typeface="Century Gothic" panose="020B0502020202020204"/>
              </a:rPr>
              <a:t>Preparar la información acorde a sus funciones y </a:t>
            </a:r>
            <a:r>
              <a:rPr lang="es-MX" sz="2000" dirty="0" smtClean="0">
                <a:solidFill>
                  <a:prstClr val="black"/>
                </a:solidFill>
                <a:latin typeface="Century Gothic" panose="020B0502020202020204"/>
              </a:rPr>
              <a:t>atribuciones.</a:t>
            </a:r>
            <a:endParaRPr lang="es-MX" sz="2000" dirty="0">
              <a:solidFill>
                <a:prstClr val="black"/>
              </a:solidFill>
              <a:latin typeface="Century Gothic" panose="020B0502020202020204"/>
            </a:endParaRPr>
          </a:p>
        </p:txBody>
      </p:sp>
      <p:pic>
        <p:nvPicPr>
          <p:cNvPr id="11" name="Picture 8" descr="https://thumbs.dreamstime.com/z/book-icons-set-29649885.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833" t="3923" r="67693" b="74607"/>
          <a:stretch/>
        </p:blipFill>
        <p:spPr bwMode="auto">
          <a:xfrm>
            <a:off x="6101339" y="4961912"/>
            <a:ext cx="2251084" cy="17313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l.static.fotolia.com/jpg/00/43/39/06/400_F_43390675_oqoOKOJrEg7WHR8bUk4N6FPCuCAmShH7.jpg"/>
          <p:cNvPicPr>
            <a:picLocks noChangeAspect="1" noChangeArrowheads="1"/>
          </p:cNvPicPr>
          <p:nvPr/>
        </p:nvPicPr>
        <p:blipFill rotWithShape="1">
          <a:blip r:embed="rId4">
            <a:extLst>
              <a:ext uri="{28A0092B-C50C-407E-A947-70E740481C1C}">
                <a14:useLocalDpi xmlns:a14="http://schemas.microsoft.com/office/drawing/2010/main" val="0"/>
              </a:ext>
            </a:extLst>
          </a:blip>
          <a:srcRect l="2155" t="2202" r="66054" b="48710"/>
          <a:stretch/>
        </p:blipFill>
        <p:spPr bwMode="auto">
          <a:xfrm>
            <a:off x="1111037" y="4602288"/>
            <a:ext cx="2168810" cy="209099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l.static.fotolia.com/jpg/00/43/39/06/400_F_43390675_oqoOKOJrEg7WHR8bUk4N6FPCuCAmShH7.jpg"/>
          <p:cNvPicPr>
            <a:picLocks noChangeAspect="1" noChangeArrowheads="1"/>
          </p:cNvPicPr>
          <p:nvPr/>
        </p:nvPicPr>
        <p:blipFill rotWithShape="1">
          <a:blip r:embed="rId4">
            <a:extLst>
              <a:ext uri="{28A0092B-C50C-407E-A947-70E740481C1C}">
                <a14:useLocalDpi xmlns:a14="http://schemas.microsoft.com/office/drawing/2010/main" val="0"/>
              </a:ext>
            </a:extLst>
          </a:blip>
          <a:srcRect l="50713" t="62479" r="25370" b="3212"/>
          <a:stretch/>
        </p:blipFill>
        <p:spPr bwMode="auto">
          <a:xfrm>
            <a:off x="1253010" y="1417025"/>
            <a:ext cx="2026837" cy="205708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t.depositphotos.com/1024516/1887/v/950/depositphotos_18877963-Book-icons-set.jpg"/>
          <p:cNvPicPr>
            <a:picLocks noChangeAspect="1" noChangeArrowheads="1"/>
          </p:cNvPicPr>
          <p:nvPr/>
        </p:nvPicPr>
        <p:blipFill rotWithShape="1">
          <a:blip r:embed="rId5">
            <a:extLst>
              <a:ext uri="{28A0092B-C50C-407E-A947-70E740481C1C}">
                <a14:useLocalDpi xmlns:a14="http://schemas.microsoft.com/office/drawing/2010/main" val="0"/>
              </a:ext>
            </a:extLst>
          </a:blip>
          <a:srcRect l="63707" t="35681" r="2996" b="37487"/>
          <a:stretch/>
        </p:blipFill>
        <p:spPr bwMode="auto">
          <a:xfrm>
            <a:off x="6182794" y="1535493"/>
            <a:ext cx="2369810" cy="190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4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sp>
        <p:nvSpPr>
          <p:cNvPr id="3" name="Rectángulo 2"/>
          <p:cNvSpPr/>
          <p:nvPr/>
        </p:nvSpPr>
        <p:spPr>
          <a:xfrm>
            <a:off x="173332" y="292504"/>
            <a:ext cx="9870781" cy="677108"/>
          </a:xfrm>
          <a:prstGeom prst="rect">
            <a:avLst/>
          </a:prstGeom>
        </p:spPr>
        <p:txBody>
          <a:bodyPr wrap="square">
            <a:spAutoFit/>
          </a:bodyPr>
          <a:lstStyle/>
          <a:p>
            <a:r>
              <a:rPr lang="es-MX" sz="3800" dirty="0" smtClean="0">
                <a:solidFill>
                  <a:srgbClr val="FCFCFC"/>
                </a:solidFill>
                <a:latin typeface="+mj-lt"/>
              </a:rPr>
              <a:t>Consideraciones</a:t>
            </a:r>
            <a:endParaRPr lang="es-MX" sz="3000" dirty="0">
              <a:latin typeface="+mj-lt"/>
            </a:endParaRPr>
          </a:p>
        </p:txBody>
      </p:sp>
      <p:sp>
        <p:nvSpPr>
          <p:cNvPr id="10" name="CuadroTexto 9"/>
          <p:cNvSpPr txBox="1"/>
          <p:nvPr/>
        </p:nvSpPr>
        <p:spPr>
          <a:xfrm>
            <a:off x="383524" y="5379497"/>
            <a:ext cx="3791540" cy="1631216"/>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smtClean="0">
                <a:solidFill>
                  <a:prstClr val="black"/>
                </a:solidFill>
                <a:latin typeface="Century Gothic" panose="020B0502020202020204"/>
              </a:rPr>
              <a:t>La generación de las versiones públicas deberán aprobarse y definirse por el Comité de transparencia de cada Sujeto Obligado.</a:t>
            </a:r>
            <a:endParaRPr lang="es-MX" sz="2000" dirty="0">
              <a:solidFill>
                <a:prstClr val="black"/>
              </a:solidFill>
              <a:latin typeface="Century Gothic" panose="020B0502020202020204"/>
            </a:endParaRPr>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val="0"/>
              </a:ext>
            </a:extLst>
          </a:blip>
          <a:srcRect l="6126" t="10069" r="8418" b="14930"/>
          <a:stretch/>
        </p:blipFill>
        <p:spPr>
          <a:xfrm>
            <a:off x="550619" y="1967395"/>
            <a:ext cx="3456004" cy="324564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943" y="2043223"/>
            <a:ext cx="3654548" cy="3654548"/>
          </a:xfrm>
          <a:prstGeom prst="rect">
            <a:avLst/>
          </a:prstGeom>
        </p:spPr>
      </p:pic>
      <p:sp>
        <p:nvSpPr>
          <p:cNvPr id="7" name="CuadroTexto 6"/>
          <p:cNvSpPr txBox="1"/>
          <p:nvPr/>
        </p:nvSpPr>
        <p:spPr>
          <a:xfrm>
            <a:off x="5584407" y="5468115"/>
            <a:ext cx="4095621" cy="2015936"/>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smtClean="0">
                <a:solidFill>
                  <a:prstClr val="black"/>
                </a:solidFill>
                <a:latin typeface="Century Gothic" panose="020B0502020202020204"/>
              </a:rPr>
              <a:t>La información deberá cargarse en el SIPOT con fecha límite del </a:t>
            </a:r>
            <a:r>
              <a:rPr lang="es-MX" sz="2000" dirty="0">
                <a:solidFill>
                  <a:prstClr val="black"/>
                </a:solidFill>
                <a:latin typeface="Century Gothic" panose="020B0502020202020204"/>
              </a:rPr>
              <a:t>5</a:t>
            </a:r>
            <a:r>
              <a:rPr lang="es-MX" sz="2000" dirty="0" smtClean="0">
                <a:solidFill>
                  <a:prstClr val="black"/>
                </a:solidFill>
                <a:latin typeface="Century Gothic" panose="020B0502020202020204"/>
              </a:rPr>
              <a:t> de noviembre del 2016. El </a:t>
            </a:r>
            <a:r>
              <a:rPr lang="es-MX" sz="2000" dirty="0" err="1" smtClean="0">
                <a:solidFill>
                  <a:prstClr val="black"/>
                </a:solidFill>
                <a:latin typeface="Century Gothic" panose="020B0502020202020204"/>
              </a:rPr>
              <a:t>SNT</a:t>
            </a:r>
            <a:r>
              <a:rPr lang="es-MX" sz="2000" dirty="0" smtClean="0">
                <a:solidFill>
                  <a:prstClr val="black"/>
                </a:solidFill>
                <a:latin typeface="Century Gothic" panose="020B0502020202020204"/>
              </a:rPr>
              <a:t> está valorando ampliar este plazo.</a:t>
            </a:r>
          </a:p>
          <a:p>
            <a:pPr algn="just" defTabSz="914400"/>
            <a:endParaRPr lang="es-MX" sz="2500" dirty="0">
              <a:solidFill>
                <a:prstClr val="black"/>
              </a:solidFill>
              <a:latin typeface="Century Gothic" panose="020B0502020202020204"/>
            </a:endParaRPr>
          </a:p>
        </p:txBody>
      </p:sp>
    </p:spTree>
    <p:extLst>
      <p:ext uri="{BB962C8B-B14F-4D97-AF65-F5344CB8AC3E}">
        <p14:creationId xmlns:p14="http://schemas.microsoft.com/office/powerpoint/2010/main" val="629356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7"/>
            <a:ext cx="10044113" cy="7738907"/>
          </a:xfrm>
          <a:prstGeom prst="rect">
            <a:avLst/>
          </a:prstGeom>
        </p:spPr>
      </p:pic>
      <p:sp>
        <p:nvSpPr>
          <p:cNvPr id="5" name="Título 1"/>
          <p:cNvSpPr txBox="1">
            <a:spLocks/>
          </p:cNvSpPr>
          <p:nvPr/>
        </p:nvSpPr>
        <p:spPr>
          <a:xfrm>
            <a:off x="106679" y="3124200"/>
            <a:ext cx="5379721" cy="4343400"/>
          </a:xfrm>
          <a:prstGeom prst="rect">
            <a:avLst/>
          </a:prstGeom>
        </p:spPr>
        <p:txBody>
          <a:bodyPr vert="horz" lIns="91440" tIns="45720" rIns="91440" bIns="45720" rtlCol="0" anchor="ctr">
            <a:normAutofit fontScale="92500" lnSpcReduction="10000"/>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8000" dirty="0" smtClean="0">
                <a:solidFill>
                  <a:srgbClr val="610E97"/>
                </a:solidFill>
              </a:rPr>
              <a:t>Referentes generales de Navegación en SIPOT</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3</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3697754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Rectángulo 2"/>
          <p:cNvSpPr/>
          <p:nvPr/>
        </p:nvSpPr>
        <p:spPr>
          <a:xfrm>
            <a:off x="221458" y="1381568"/>
            <a:ext cx="9870781" cy="892552"/>
          </a:xfrm>
          <a:prstGeom prst="rect">
            <a:avLst/>
          </a:prstGeom>
        </p:spPr>
        <p:txBody>
          <a:bodyPr wrap="square">
            <a:spAutoFit/>
          </a:bodyPr>
          <a:lstStyle/>
          <a:p>
            <a:r>
              <a:rPr lang="es-MX" sz="2200" dirty="0" smtClean="0">
                <a:solidFill>
                  <a:srgbClr val="610E97"/>
                </a:solidFill>
                <a:latin typeface="Century Gothic" panose="020B0502020202020204"/>
              </a:rPr>
              <a:t>Teclea la siguiente liga en tu explorador:</a:t>
            </a:r>
          </a:p>
          <a:p>
            <a:r>
              <a:rPr lang="es-MX" sz="3000" dirty="0" smtClean="0">
                <a:solidFill>
                  <a:srgbClr val="610E97"/>
                </a:solidFill>
                <a:latin typeface="Century Gothic" panose="020B0502020202020204"/>
              </a:rPr>
              <a:t>http</a:t>
            </a:r>
            <a:r>
              <a:rPr lang="es-MX" sz="3000" dirty="0">
                <a:solidFill>
                  <a:srgbClr val="610E97"/>
                </a:solidFill>
                <a:latin typeface="Century Gothic" panose="020B0502020202020204"/>
              </a:rPr>
              <a:t>://www.plataformadetransparencia.org.mx</a:t>
            </a:r>
            <a:endParaRPr lang="es-MX" sz="3000" dirty="0">
              <a:solidFill>
                <a:srgbClr val="610E97"/>
              </a:solidFill>
              <a:latin typeface="+mj-lt"/>
            </a:endParaRPr>
          </a:p>
        </p:txBody>
      </p:sp>
      <p:pic>
        <p:nvPicPr>
          <p:cNvPr id="2" name="Imagen 1"/>
          <p:cNvPicPr>
            <a:picLocks noChangeAspect="1"/>
          </p:cNvPicPr>
          <p:nvPr/>
        </p:nvPicPr>
        <p:blipFill rotWithShape="1">
          <a:blip r:embed="rId3"/>
          <a:srcRect l="11145" t="10579" r="16626" b="11790"/>
          <a:stretch/>
        </p:blipFill>
        <p:spPr>
          <a:xfrm>
            <a:off x="445169" y="2292073"/>
            <a:ext cx="7856620" cy="4747568"/>
          </a:xfrm>
          <a:prstGeom prst="rect">
            <a:avLst/>
          </a:prstGeom>
        </p:spPr>
      </p:pic>
      <p:sp>
        <p:nvSpPr>
          <p:cNvPr id="4" name="CuadroTexto 3"/>
          <p:cNvSpPr txBox="1"/>
          <p:nvPr/>
        </p:nvSpPr>
        <p:spPr>
          <a:xfrm>
            <a:off x="445169" y="7129783"/>
            <a:ext cx="652784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Coloca tu nombre de usuario y contraseña</a:t>
            </a:r>
            <a:endParaRPr lang="es-MX" dirty="0">
              <a:solidFill>
                <a:srgbClr val="610E97"/>
              </a:solidFill>
              <a:latin typeface="Century Gothic" panose="020B0502020202020204" pitchFamily="34" charset="0"/>
            </a:endParaRPr>
          </a:p>
        </p:txBody>
      </p:sp>
      <p:sp>
        <p:nvSpPr>
          <p:cNvPr id="8" name="Elipse 7"/>
          <p:cNvSpPr/>
          <p:nvPr/>
        </p:nvSpPr>
        <p:spPr>
          <a:xfrm>
            <a:off x="1167067" y="4884587"/>
            <a:ext cx="2045367" cy="1319346"/>
          </a:xfrm>
          <a:prstGeom prst="ellipse">
            <a:avLst/>
          </a:prstGeom>
          <a:noFill/>
          <a:ln w="76200">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bajo 8"/>
          <p:cNvSpPr/>
          <p:nvPr/>
        </p:nvSpPr>
        <p:spPr>
          <a:xfrm>
            <a:off x="1840836" y="6204423"/>
            <a:ext cx="697828" cy="897425"/>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82917" y="217824"/>
            <a:ext cx="9870781" cy="677108"/>
          </a:xfrm>
          <a:prstGeom prst="rect">
            <a:avLst/>
          </a:prstGeom>
        </p:spPr>
        <p:txBody>
          <a:bodyPr wrap="square">
            <a:spAutoFit/>
          </a:bodyPr>
          <a:lstStyle/>
          <a:p>
            <a:r>
              <a:rPr lang="es-MX" sz="3800" dirty="0" smtClean="0">
                <a:solidFill>
                  <a:srgbClr val="FCFCFC"/>
                </a:solidFill>
                <a:latin typeface="+mj-lt"/>
              </a:rPr>
              <a:t>Ingreso</a:t>
            </a:r>
            <a:endParaRPr lang="es-MX" sz="3000" dirty="0">
              <a:latin typeface="+mj-lt"/>
            </a:endParaRPr>
          </a:p>
        </p:txBody>
      </p:sp>
    </p:spTree>
    <p:extLst>
      <p:ext uri="{BB962C8B-B14F-4D97-AF65-F5344CB8AC3E}">
        <p14:creationId xmlns:p14="http://schemas.microsoft.com/office/powerpoint/2010/main" val="915402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7" name="Imagen 6"/>
          <p:cNvPicPr>
            <a:picLocks noChangeAspect="1"/>
          </p:cNvPicPr>
          <p:nvPr/>
        </p:nvPicPr>
        <p:blipFill>
          <a:blip r:embed="rId3"/>
          <a:stretch>
            <a:fillRect/>
          </a:stretch>
        </p:blipFill>
        <p:spPr>
          <a:xfrm>
            <a:off x="520630" y="2237875"/>
            <a:ext cx="9002851" cy="4572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CuadroTexto 7"/>
          <p:cNvSpPr txBox="1"/>
          <p:nvPr/>
        </p:nvSpPr>
        <p:spPr>
          <a:xfrm>
            <a:off x="3793220" y="1591900"/>
            <a:ext cx="652784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Desplázate a la parte superior de la pantalla</a:t>
            </a:r>
            <a:endParaRPr lang="es-MX"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1714081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rotWithShape="1">
          <a:blip r:embed="rId3"/>
          <a:srcRect b="37632"/>
          <a:stretch/>
        </p:blipFill>
        <p:spPr>
          <a:xfrm>
            <a:off x="478370" y="1876926"/>
            <a:ext cx="9087371" cy="5005137"/>
          </a:xfrm>
          <a:prstGeom prst="roundRect">
            <a:avLst>
              <a:gd name="adj" fmla="val 8594"/>
            </a:avLst>
          </a:prstGeom>
          <a:solidFill>
            <a:srgbClr val="FFFFFF">
              <a:shade val="85000"/>
            </a:srgbClr>
          </a:solidFill>
          <a:ln>
            <a:noFill/>
          </a:ln>
          <a:effectLst/>
        </p:spPr>
      </p:pic>
      <p:sp>
        <p:nvSpPr>
          <p:cNvPr id="5" name="CuadroTexto 4"/>
          <p:cNvSpPr txBox="1"/>
          <p:nvPr/>
        </p:nvSpPr>
        <p:spPr>
          <a:xfrm>
            <a:off x="520630" y="1450878"/>
            <a:ext cx="652784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Da clic en inicio</a:t>
            </a:r>
            <a:endParaRPr lang="es-MX"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1982943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48805" y="2449756"/>
            <a:ext cx="9346502" cy="4023233"/>
          </a:xfrm>
          <a:prstGeom prst="ellipse">
            <a:avLst/>
          </a:prstGeom>
          <a:ln w="63500" cap="rnd">
            <a:solidFill>
              <a:srgbClr val="333333"/>
            </a:solidFill>
          </a:ln>
          <a:effectLst/>
          <a:scene3d>
            <a:camera prst="orthographicFront"/>
            <a:lightRig rig="contrasting" dir="t">
              <a:rot lat="0" lon="0" rev="3000000"/>
            </a:lightRig>
          </a:scene3d>
          <a:sp3d contourW="7620">
            <a:contourClr>
              <a:srgbClr val="333333"/>
            </a:contourClr>
          </a:sp3d>
        </p:spPr>
      </p:pic>
      <p:sp>
        <p:nvSpPr>
          <p:cNvPr id="4" name="CuadroTexto 3"/>
          <p:cNvSpPr txBox="1"/>
          <p:nvPr/>
        </p:nvSpPr>
        <p:spPr>
          <a:xfrm>
            <a:off x="520630" y="1450878"/>
            <a:ext cx="886400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Selecciona la opción “Portales de Obligaciones de Transparencia”.</a:t>
            </a:r>
            <a:endParaRPr lang="es-MX"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2586551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7" name="Título 1"/>
          <p:cNvSpPr txBox="1">
            <a:spLocks/>
          </p:cNvSpPr>
          <p:nvPr/>
        </p:nvSpPr>
        <p:spPr>
          <a:xfrm>
            <a:off x="433137" y="361120"/>
            <a:ext cx="7371161"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6000" dirty="0" smtClean="0">
                <a:solidFill>
                  <a:srgbClr val="FCFCFC"/>
                </a:solidFill>
              </a:rPr>
              <a:t>Objetivos</a:t>
            </a:r>
          </a:p>
          <a:p>
            <a:endParaRPr lang="es-MX" sz="4000" dirty="0">
              <a:solidFill>
                <a:srgbClr val="FCFCFC"/>
              </a:solidFill>
            </a:endParaRPr>
          </a:p>
        </p:txBody>
      </p:sp>
      <p:graphicFrame>
        <p:nvGraphicFramePr>
          <p:cNvPr id="9" name="Diagrama 8"/>
          <p:cNvGraphicFramePr/>
          <p:nvPr>
            <p:extLst>
              <p:ext uri="{D42A27DB-BD31-4B8C-83A1-F6EECF244321}">
                <p14:modId xmlns:p14="http://schemas.microsoft.com/office/powerpoint/2010/main" val="3026799675"/>
              </p:ext>
            </p:extLst>
          </p:nvPr>
        </p:nvGraphicFramePr>
        <p:xfrm>
          <a:off x="628951" y="1509823"/>
          <a:ext cx="8786209" cy="550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628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3" name="Rectángulo 2"/>
          <p:cNvSpPr/>
          <p:nvPr/>
        </p:nvSpPr>
        <p:spPr>
          <a:xfrm>
            <a:off x="182917" y="217824"/>
            <a:ext cx="9870781" cy="677108"/>
          </a:xfrm>
          <a:prstGeom prst="rect">
            <a:avLst/>
          </a:prstGeom>
        </p:spPr>
        <p:txBody>
          <a:bodyPr wrap="square">
            <a:spAutoFit/>
          </a:bodyPr>
          <a:lstStyle/>
          <a:p>
            <a:r>
              <a:rPr lang="es-MX" sz="3800" dirty="0" smtClean="0">
                <a:solidFill>
                  <a:srgbClr val="FCFCFC"/>
                </a:solidFill>
                <a:latin typeface="+mj-lt"/>
              </a:rPr>
              <a:t>Menú por Perfil</a:t>
            </a:r>
            <a:endParaRPr lang="es-MX" sz="3000" dirty="0">
              <a:latin typeface="+mj-lt"/>
            </a:endParaRPr>
          </a:p>
        </p:txBody>
      </p:sp>
      <p:sp>
        <p:nvSpPr>
          <p:cNvPr id="4" name="Rectángulo 3"/>
          <p:cNvSpPr/>
          <p:nvPr/>
        </p:nvSpPr>
        <p:spPr>
          <a:xfrm>
            <a:off x="4637045" y="5020993"/>
            <a:ext cx="5019675" cy="1631216"/>
          </a:xfrm>
          <a:prstGeom prst="rect">
            <a:avLst/>
          </a:prstGeom>
        </p:spPr>
        <p:txBody>
          <a:bodyPr>
            <a:spAutoFit/>
          </a:bodyPr>
          <a:lstStyle/>
          <a:p>
            <a:pPr algn="just" defTabSz="914400"/>
            <a:r>
              <a:rPr lang="es-MX" sz="2500" dirty="0">
                <a:latin typeface="Century Gothic" panose="020B0502020202020204" pitchFamily="34" charset="0"/>
              </a:rPr>
              <a:t>Habrá funciones en común, sin embargo, </a:t>
            </a:r>
            <a:r>
              <a:rPr lang="es-MX" sz="2500" dirty="0" smtClean="0">
                <a:latin typeface="Century Gothic" panose="020B0502020202020204" pitchFamily="34" charset="0"/>
              </a:rPr>
              <a:t>las opciones que serán visibles estarán determinadas por su perfil.</a:t>
            </a:r>
            <a:endParaRPr lang="es-MX" sz="2500" dirty="0">
              <a:latin typeface="Century Gothic" panose="020B0502020202020204" pitchFamily="34" charset="0"/>
            </a:endParaRPr>
          </a:p>
        </p:txBody>
      </p:sp>
      <p:sp>
        <p:nvSpPr>
          <p:cNvPr id="56" name="Rectángulo 55"/>
          <p:cNvSpPr/>
          <p:nvPr/>
        </p:nvSpPr>
        <p:spPr>
          <a:xfrm>
            <a:off x="182917" y="1916961"/>
            <a:ext cx="5019675" cy="2015936"/>
          </a:xfrm>
          <a:prstGeom prst="rect">
            <a:avLst/>
          </a:prstGeom>
        </p:spPr>
        <p:txBody>
          <a:bodyPr>
            <a:spAutoFit/>
          </a:bodyPr>
          <a:lstStyle/>
          <a:p>
            <a:pPr algn="just" defTabSz="914400"/>
            <a:r>
              <a:rPr lang="es-MX" sz="2500" dirty="0">
                <a:latin typeface="Century Gothic" panose="020B0502020202020204" pitchFamily="34" charset="0"/>
              </a:rPr>
              <a:t>El menú que muestra el SIPOT depende del perfil de cada rol (</a:t>
            </a:r>
            <a:r>
              <a:rPr lang="es-MX" sz="2500" b="1" dirty="0">
                <a:latin typeface="Century Gothic" panose="020B0502020202020204" pitchFamily="34" charset="0"/>
              </a:rPr>
              <a:t>Administrador de sujeto obligado</a:t>
            </a:r>
            <a:r>
              <a:rPr lang="es-MX" sz="2500" dirty="0">
                <a:latin typeface="Century Gothic" panose="020B0502020202020204" pitchFamily="34" charset="0"/>
              </a:rPr>
              <a:t> o </a:t>
            </a:r>
            <a:r>
              <a:rPr lang="es-MX" sz="2500" b="1" dirty="0">
                <a:latin typeface="Century Gothic" panose="020B0502020202020204" pitchFamily="34" charset="0"/>
              </a:rPr>
              <a:t>Administrador de Unidad Administrativa).</a:t>
            </a:r>
            <a:endParaRPr lang="es-MX" sz="1100" dirty="0">
              <a:latin typeface="Century Gothic" panose="020B0502020202020204" pitchFamily="34" charset="0"/>
            </a:endParaRPr>
          </a:p>
        </p:txBody>
      </p:sp>
      <p:pic>
        <p:nvPicPr>
          <p:cNvPr id="9" name="Imagen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70294" y="1638054"/>
            <a:ext cx="2906116" cy="3109746"/>
          </a:xfrm>
          <a:prstGeom prst="rect">
            <a:avLst/>
          </a:prstGeom>
        </p:spPr>
      </p:pic>
      <p:pic>
        <p:nvPicPr>
          <p:cNvPr id="10" name="Imagen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2666" y="4233275"/>
            <a:ext cx="2996676" cy="3206651"/>
          </a:xfrm>
          <a:prstGeom prst="rect">
            <a:avLst/>
          </a:prstGeom>
        </p:spPr>
      </p:pic>
    </p:spTree>
    <p:extLst>
      <p:ext uri="{BB962C8B-B14F-4D97-AF65-F5344CB8AC3E}">
        <p14:creationId xmlns:p14="http://schemas.microsoft.com/office/powerpoint/2010/main" val="1603162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Rectángulo 2"/>
          <p:cNvSpPr/>
          <p:nvPr/>
        </p:nvSpPr>
        <p:spPr>
          <a:xfrm>
            <a:off x="112165" y="1402862"/>
            <a:ext cx="9163189" cy="400110"/>
          </a:xfrm>
          <a:prstGeom prst="rect">
            <a:avLst/>
          </a:prstGeom>
        </p:spPr>
        <p:txBody>
          <a:bodyPr wrap="square">
            <a:spAutoFit/>
          </a:bodyPr>
          <a:lstStyle/>
          <a:p>
            <a:r>
              <a:rPr lang="es-MX" sz="2000" dirty="0" smtClean="0">
                <a:latin typeface="Century Gothic" panose="020B0502020202020204" pitchFamily="34" charset="0"/>
              </a:rPr>
              <a:t>Funciones para ambos perfiles</a:t>
            </a:r>
            <a:endParaRPr lang="es-MX" sz="2000" dirty="0">
              <a:latin typeface="Century Gothic" panose="020B0502020202020204" pitchFamily="34" charset="0"/>
            </a:endParaRPr>
          </a:p>
        </p:txBody>
      </p:sp>
      <p:sp>
        <p:nvSpPr>
          <p:cNvPr id="30" name="Rectángulo 29"/>
          <p:cNvSpPr/>
          <p:nvPr/>
        </p:nvSpPr>
        <p:spPr>
          <a:xfrm>
            <a:off x="3294813" y="3808421"/>
            <a:ext cx="3620835" cy="585166"/>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30"/>
          <p:cNvSpPr txBox="1"/>
          <p:nvPr/>
        </p:nvSpPr>
        <p:spPr>
          <a:xfrm>
            <a:off x="3428890" y="3892270"/>
            <a:ext cx="1006247" cy="492443"/>
          </a:xfrm>
          <a:prstGeom prst="rect">
            <a:avLst/>
          </a:prstGeom>
          <a:noFill/>
        </p:spPr>
        <p:txBody>
          <a:bodyPr wrap="square" rtlCol="0">
            <a:spAutoFit/>
          </a:bodyPr>
          <a:lstStyle/>
          <a:p>
            <a:r>
              <a:rPr lang="es-MX" sz="2600" b="1" dirty="0"/>
              <a:t>Editar</a:t>
            </a:r>
          </a:p>
        </p:txBody>
      </p:sp>
      <p:pic>
        <p:nvPicPr>
          <p:cNvPr id="32" name="Imagen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177" y="3863346"/>
            <a:ext cx="520289" cy="470737"/>
          </a:xfrm>
          <a:prstGeom prst="rect">
            <a:avLst/>
          </a:prstGeom>
        </p:spPr>
      </p:pic>
      <p:sp>
        <p:nvSpPr>
          <p:cNvPr id="33" name="Rectángulo 32"/>
          <p:cNvSpPr/>
          <p:nvPr/>
        </p:nvSpPr>
        <p:spPr>
          <a:xfrm>
            <a:off x="3285291" y="4441915"/>
            <a:ext cx="3620835" cy="585166"/>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CuadroTexto 33"/>
          <p:cNvSpPr txBox="1"/>
          <p:nvPr/>
        </p:nvSpPr>
        <p:spPr>
          <a:xfrm>
            <a:off x="3397302" y="4519897"/>
            <a:ext cx="1336604" cy="492443"/>
          </a:xfrm>
          <a:prstGeom prst="rect">
            <a:avLst/>
          </a:prstGeom>
          <a:noFill/>
        </p:spPr>
        <p:txBody>
          <a:bodyPr wrap="square" rtlCol="0">
            <a:spAutoFit/>
          </a:bodyPr>
          <a:lstStyle/>
          <a:p>
            <a:r>
              <a:rPr lang="es-MX" sz="2600" b="1" dirty="0"/>
              <a:t>Eliminar</a:t>
            </a:r>
          </a:p>
        </p:txBody>
      </p:sp>
      <p:pic>
        <p:nvPicPr>
          <p:cNvPr id="35" name="Imagen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77" y="4502684"/>
            <a:ext cx="536457" cy="470986"/>
          </a:xfrm>
          <a:prstGeom prst="rect">
            <a:avLst/>
          </a:prstGeom>
        </p:spPr>
      </p:pic>
      <p:sp>
        <p:nvSpPr>
          <p:cNvPr id="36" name="Rectángulo 35"/>
          <p:cNvSpPr/>
          <p:nvPr/>
        </p:nvSpPr>
        <p:spPr>
          <a:xfrm>
            <a:off x="3294813" y="5079953"/>
            <a:ext cx="3620835" cy="585166"/>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CuadroTexto 36"/>
          <p:cNvSpPr txBox="1"/>
          <p:nvPr/>
        </p:nvSpPr>
        <p:spPr>
          <a:xfrm>
            <a:off x="3397302" y="5165499"/>
            <a:ext cx="2269636" cy="492443"/>
          </a:xfrm>
          <a:prstGeom prst="rect">
            <a:avLst/>
          </a:prstGeom>
          <a:noFill/>
        </p:spPr>
        <p:txBody>
          <a:bodyPr wrap="square" rtlCol="0">
            <a:spAutoFit/>
          </a:bodyPr>
          <a:lstStyle/>
          <a:p>
            <a:r>
              <a:rPr lang="es-MX" sz="2600" b="1" dirty="0"/>
              <a:t>Primer página</a:t>
            </a:r>
          </a:p>
        </p:txBody>
      </p:sp>
      <p:sp>
        <p:nvSpPr>
          <p:cNvPr id="38" name="Rectángulo 37"/>
          <p:cNvSpPr/>
          <p:nvPr/>
        </p:nvSpPr>
        <p:spPr>
          <a:xfrm>
            <a:off x="3285291" y="5713867"/>
            <a:ext cx="3620835" cy="585166"/>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9" name="Imagen 3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79934" y="5862705"/>
            <a:ext cx="498622" cy="371068"/>
          </a:xfrm>
          <a:prstGeom prst="rect">
            <a:avLst/>
          </a:prstGeom>
        </p:spPr>
      </p:pic>
      <p:sp>
        <p:nvSpPr>
          <p:cNvPr id="40" name="CuadroTexto 39"/>
          <p:cNvSpPr txBox="1"/>
          <p:nvPr/>
        </p:nvSpPr>
        <p:spPr>
          <a:xfrm>
            <a:off x="3397302" y="5792272"/>
            <a:ext cx="2454159" cy="492443"/>
          </a:xfrm>
          <a:prstGeom prst="rect">
            <a:avLst/>
          </a:prstGeom>
          <a:noFill/>
        </p:spPr>
        <p:txBody>
          <a:bodyPr wrap="square" rtlCol="0">
            <a:spAutoFit/>
          </a:bodyPr>
          <a:lstStyle/>
          <a:p>
            <a:r>
              <a:rPr lang="es-MX" sz="2600" b="1" dirty="0"/>
              <a:t>Página anterior</a:t>
            </a:r>
          </a:p>
        </p:txBody>
      </p:sp>
      <p:pic>
        <p:nvPicPr>
          <p:cNvPr id="41" name="Imagen 4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68138" y="5206005"/>
            <a:ext cx="512842" cy="377674"/>
          </a:xfrm>
          <a:prstGeom prst="rect">
            <a:avLst/>
          </a:prstGeom>
        </p:spPr>
      </p:pic>
      <p:sp>
        <p:nvSpPr>
          <p:cNvPr id="42" name="Rectángulo 41"/>
          <p:cNvSpPr/>
          <p:nvPr/>
        </p:nvSpPr>
        <p:spPr>
          <a:xfrm>
            <a:off x="3294813" y="6367295"/>
            <a:ext cx="3620835" cy="585166"/>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 name="Imagen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79934" y="6498433"/>
            <a:ext cx="491530" cy="372487"/>
          </a:xfrm>
          <a:prstGeom prst="rect">
            <a:avLst/>
          </a:prstGeom>
        </p:spPr>
      </p:pic>
      <p:sp>
        <p:nvSpPr>
          <p:cNvPr id="44" name="CuadroTexto 43"/>
          <p:cNvSpPr txBox="1"/>
          <p:nvPr/>
        </p:nvSpPr>
        <p:spPr>
          <a:xfrm>
            <a:off x="3367722" y="6462599"/>
            <a:ext cx="2652076" cy="492443"/>
          </a:xfrm>
          <a:prstGeom prst="rect">
            <a:avLst/>
          </a:prstGeom>
          <a:noFill/>
        </p:spPr>
        <p:txBody>
          <a:bodyPr wrap="square" rtlCol="0">
            <a:spAutoFit/>
          </a:bodyPr>
          <a:lstStyle/>
          <a:p>
            <a:r>
              <a:rPr lang="es-MX" sz="2600" b="1" dirty="0"/>
              <a:t>Página siguiente</a:t>
            </a:r>
          </a:p>
        </p:txBody>
      </p:sp>
      <p:sp>
        <p:nvSpPr>
          <p:cNvPr id="45" name="Rectángulo 44"/>
          <p:cNvSpPr/>
          <p:nvPr/>
        </p:nvSpPr>
        <p:spPr>
          <a:xfrm>
            <a:off x="3285291" y="7007722"/>
            <a:ext cx="3620835" cy="585166"/>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CuadroTexto 45"/>
          <p:cNvSpPr txBox="1"/>
          <p:nvPr/>
        </p:nvSpPr>
        <p:spPr>
          <a:xfrm>
            <a:off x="3367722" y="7059800"/>
            <a:ext cx="2268149" cy="492443"/>
          </a:xfrm>
          <a:prstGeom prst="rect">
            <a:avLst/>
          </a:prstGeom>
          <a:noFill/>
        </p:spPr>
        <p:txBody>
          <a:bodyPr wrap="square" rtlCol="0">
            <a:spAutoFit/>
          </a:bodyPr>
          <a:lstStyle/>
          <a:p>
            <a:r>
              <a:rPr lang="es-MX" sz="2600" b="1" dirty="0"/>
              <a:t>Última página</a:t>
            </a:r>
          </a:p>
        </p:txBody>
      </p:sp>
      <p:pic>
        <p:nvPicPr>
          <p:cNvPr id="47" name="Imagen 4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67205" y="7167739"/>
            <a:ext cx="484419" cy="367099"/>
          </a:xfrm>
          <a:prstGeom prst="rect">
            <a:avLst/>
          </a:prstGeom>
        </p:spPr>
      </p:pic>
      <p:sp>
        <p:nvSpPr>
          <p:cNvPr id="48" name="Rectángulo 47"/>
          <p:cNvSpPr/>
          <p:nvPr/>
        </p:nvSpPr>
        <p:spPr>
          <a:xfrm>
            <a:off x="1526316" y="2548623"/>
            <a:ext cx="6852125" cy="585166"/>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 name="Marcador de contenido 4"/>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2074225" y="2649830"/>
            <a:ext cx="6176239" cy="320465"/>
          </a:xfrm>
        </p:spPr>
      </p:pic>
      <p:sp>
        <p:nvSpPr>
          <p:cNvPr id="50" name="Rectángulo 49"/>
          <p:cNvSpPr/>
          <p:nvPr/>
        </p:nvSpPr>
        <p:spPr>
          <a:xfrm>
            <a:off x="1526317" y="1917589"/>
            <a:ext cx="6883460" cy="585166"/>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p:cNvSpPr txBox="1"/>
          <p:nvPr/>
        </p:nvSpPr>
        <p:spPr>
          <a:xfrm>
            <a:off x="3322456" y="1992788"/>
            <a:ext cx="3265170" cy="492443"/>
          </a:xfrm>
          <a:prstGeom prst="rect">
            <a:avLst/>
          </a:prstGeom>
          <a:noFill/>
        </p:spPr>
        <p:txBody>
          <a:bodyPr wrap="square" rtlCol="0">
            <a:spAutoFit/>
          </a:bodyPr>
          <a:lstStyle/>
          <a:p>
            <a:r>
              <a:rPr lang="es-MX" sz="2600" b="1" dirty="0"/>
              <a:t>Barra de paginación</a:t>
            </a:r>
          </a:p>
        </p:txBody>
      </p:sp>
      <p:sp>
        <p:nvSpPr>
          <p:cNvPr id="52" name="Rectángulo 51"/>
          <p:cNvSpPr/>
          <p:nvPr/>
        </p:nvSpPr>
        <p:spPr>
          <a:xfrm>
            <a:off x="1526316" y="3070660"/>
            <a:ext cx="6883460" cy="585166"/>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3" name="Imagen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8512" y="3236507"/>
            <a:ext cx="1534241" cy="395423"/>
          </a:xfrm>
          <a:prstGeom prst="rect">
            <a:avLst/>
          </a:prstGeom>
        </p:spPr>
      </p:pic>
      <p:sp>
        <p:nvSpPr>
          <p:cNvPr id="54" name="CuadroTexto 53"/>
          <p:cNvSpPr txBox="1"/>
          <p:nvPr/>
        </p:nvSpPr>
        <p:spPr>
          <a:xfrm>
            <a:off x="1821447" y="3179102"/>
            <a:ext cx="2680349" cy="492443"/>
          </a:xfrm>
          <a:prstGeom prst="rect">
            <a:avLst/>
          </a:prstGeom>
          <a:noFill/>
        </p:spPr>
        <p:txBody>
          <a:bodyPr wrap="square" rtlCol="0">
            <a:spAutoFit/>
          </a:bodyPr>
          <a:lstStyle/>
          <a:p>
            <a:r>
              <a:rPr lang="es-MX" sz="2600" b="1" dirty="0"/>
              <a:t>Diversos Botones</a:t>
            </a:r>
          </a:p>
        </p:txBody>
      </p:sp>
    </p:spTree>
    <p:extLst>
      <p:ext uri="{BB962C8B-B14F-4D97-AF65-F5344CB8AC3E}">
        <p14:creationId xmlns:p14="http://schemas.microsoft.com/office/powerpoint/2010/main" val="879979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Rectángulo 2"/>
          <p:cNvSpPr/>
          <p:nvPr/>
        </p:nvSpPr>
        <p:spPr>
          <a:xfrm>
            <a:off x="182917" y="217824"/>
            <a:ext cx="9870781" cy="677108"/>
          </a:xfrm>
          <a:prstGeom prst="rect">
            <a:avLst/>
          </a:prstGeom>
        </p:spPr>
        <p:txBody>
          <a:bodyPr wrap="square">
            <a:spAutoFit/>
          </a:bodyPr>
          <a:lstStyle/>
          <a:p>
            <a:r>
              <a:rPr lang="es-MX" sz="3800" dirty="0" smtClean="0">
                <a:solidFill>
                  <a:srgbClr val="FCFCFC"/>
                </a:solidFill>
                <a:latin typeface="+mj-lt"/>
              </a:rPr>
              <a:t>Tipos de campos</a:t>
            </a:r>
            <a:endParaRPr lang="es-MX" sz="3000" dirty="0">
              <a:latin typeface="+mj-lt"/>
            </a:endParaRPr>
          </a:p>
        </p:txBody>
      </p:sp>
      <p:sp>
        <p:nvSpPr>
          <p:cNvPr id="4" name="Rectángulo 3"/>
          <p:cNvSpPr/>
          <p:nvPr/>
        </p:nvSpPr>
        <p:spPr>
          <a:xfrm>
            <a:off x="192439" y="2092196"/>
            <a:ext cx="9629446" cy="1275286"/>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326516" y="2176045"/>
            <a:ext cx="5248678" cy="492443"/>
          </a:xfrm>
          <a:prstGeom prst="rect">
            <a:avLst/>
          </a:prstGeom>
          <a:noFill/>
        </p:spPr>
        <p:txBody>
          <a:bodyPr wrap="square" rtlCol="0">
            <a:spAutoFit/>
          </a:bodyPr>
          <a:lstStyle/>
          <a:p>
            <a:r>
              <a:rPr lang="es-MX" sz="2600" b="1" dirty="0"/>
              <a:t>Listas desplegables o catálogos)</a:t>
            </a:r>
          </a:p>
        </p:txBody>
      </p:sp>
      <p:sp>
        <p:nvSpPr>
          <p:cNvPr id="7" name="Rectángulo 6"/>
          <p:cNvSpPr/>
          <p:nvPr/>
        </p:nvSpPr>
        <p:spPr>
          <a:xfrm>
            <a:off x="182917" y="3344214"/>
            <a:ext cx="9638968" cy="630353"/>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294929" y="3449274"/>
            <a:ext cx="4613956" cy="492443"/>
          </a:xfrm>
          <a:prstGeom prst="rect">
            <a:avLst/>
          </a:prstGeom>
          <a:noFill/>
        </p:spPr>
        <p:txBody>
          <a:bodyPr wrap="square" rtlCol="0">
            <a:spAutoFit/>
          </a:bodyPr>
          <a:lstStyle/>
          <a:p>
            <a:r>
              <a:rPr lang="es-MX" sz="2600" b="1" dirty="0"/>
              <a:t>Campos de fechas</a:t>
            </a:r>
          </a:p>
        </p:txBody>
      </p:sp>
      <p:sp>
        <p:nvSpPr>
          <p:cNvPr id="9" name="Rectángulo 8"/>
          <p:cNvSpPr/>
          <p:nvPr/>
        </p:nvSpPr>
        <p:spPr>
          <a:xfrm>
            <a:off x="192439" y="4046439"/>
            <a:ext cx="9629446" cy="1257914"/>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82917" y="5291497"/>
            <a:ext cx="9638968" cy="630353"/>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265348" y="5343575"/>
            <a:ext cx="3344126" cy="492443"/>
          </a:xfrm>
          <a:prstGeom prst="rect">
            <a:avLst/>
          </a:prstGeom>
          <a:noFill/>
        </p:spPr>
        <p:txBody>
          <a:bodyPr wrap="square" rtlCol="0">
            <a:spAutoFit/>
          </a:bodyPr>
          <a:lstStyle/>
          <a:p>
            <a:r>
              <a:rPr lang="es-MX" sz="2600" b="1" dirty="0"/>
              <a:t>Campos numéricos</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85" y="2173912"/>
            <a:ext cx="4913000" cy="1069601"/>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791" y="3475734"/>
            <a:ext cx="2836442" cy="390580"/>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161" y="3866314"/>
            <a:ext cx="1798072" cy="2676899"/>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4890" y="4097118"/>
            <a:ext cx="5376992" cy="962159"/>
          </a:xfrm>
          <a:prstGeom prst="rect">
            <a:avLst/>
          </a:prstGeom>
        </p:spPr>
      </p:pic>
      <p:sp>
        <p:nvSpPr>
          <p:cNvPr id="16" name="CuadroTexto 15"/>
          <p:cNvSpPr txBox="1"/>
          <p:nvPr/>
        </p:nvSpPr>
        <p:spPr>
          <a:xfrm>
            <a:off x="294928" y="4076047"/>
            <a:ext cx="3086743" cy="492443"/>
          </a:xfrm>
          <a:prstGeom prst="rect">
            <a:avLst/>
          </a:prstGeom>
          <a:noFill/>
        </p:spPr>
        <p:txBody>
          <a:bodyPr wrap="square" rtlCol="0">
            <a:spAutoFit/>
          </a:bodyPr>
          <a:lstStyle/>
          <a:p>
            <a:r>
              <a:rPr lang="es-MX" sz="2600" b="1" dirty="0"/>
              <a:t>Campos de Texto</a:t>
            </a: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4890" y="5370180"/>
            <a:ext cx="5376992" cy="485843"/>
          </a:xfrm>
          <a:prstGeom prst="rect">
            <a:avLst/>
          </a:prstGeom>
        </p:spPr>
      </p:pic>
    </p:spTree>
    <p:extLst>
      <p:ext uri="{BB962C8B-B14F-4D97-AF65-F5344CB8AC3E}">
        <p14:creationId xmlns:p14="http://schemas.microsoft.com/office/powerpoint/2010/main" val="25332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Rectángulo 2"/>
          <p:cNvSpPr/>
          <p:nvPr/>
        </p:nvSpPr>
        <p:spPr>
          <a:xfrm>
            <a:off x="191821" y="1655376"/>
            <a:ext cx="9870781" cy="400110"/>
          </a:xfrm>
          <a:prstGeom prst="rect">
            <a:avLst/>
          </a:prstGeom>
        </p:spPr>
        <p:txBody>
          <a:bodyPr wrap="square">
            <a:spAutoFit/>
          </a:bodyPr>
          <a:lstStyle/>
          <a:p>
            <a:r>
              <a:rPr lang="es-MX" sz="2000" dirty="0" smtClean="0">
                <a:latin typeface="Century Gothic" panose="020B0502020202020204" pitchFamily="34" charset="0"/>
              </a:rPr>
              <a:t>Campos tipo tabla</a:t>
            </a:r>
            <a:endParaRPr lang="es-MX" sz="2000" dirty="0">
              <a:latin typeface="Century Gothic" panose="020B0502020202020204" pitchFamily="34" charset="0"/>
            </a:endParaRPr>
          </a:p>
        </p:txBody>
      </p:sp>
      <p:sp>
        <p:nvSpPr>
          <p:cNvPr id="4" name="Rectángulo 3"/>
          <p:cNvSpPr/>
          <p:nvPr/>
        </p:nvSpPr>
        <p:spPr>
          <a:xfrm>
            <a:off x="70354" y="3107558"/>
            <a:ext cx="9830640" cy="241135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358331" y="3114033"/>
            <a:ext cx="2793851" cy="492443"/>
          </a:xfrm>
          <a:prstGeom prst="rect">
            <a:avLst/>
          </a:prstGeom>
          <a:noFill/>
        </p:spPr>
        <p:txBody>
          <a:bodyPr wrap="square" rtlCol="0">
            <a:spAutoFit/>
          </a:bodyPr>
          <a:lstStyle/>
          <a:p>
            <a:r>
              <a:rPr lang="es-MX" sz="2600" b="1" dirty="0"/>
              <a:t>Campos tipo tabla</a:t>
            </a:r>
          </a:p>
        </p:txBody>
      </p:sp>
      <p:sp>
        <p:nvSpPr>
          <p:cNvPr id="7" name="Rectángulo 6"/>
          <p:cNvSpPr/>
          <p:nvPr/>
        </p:nvSpPr>
        <p:spPr>
          <a:xfrm>
            <a:off x="70354" y="5517160"/>
            <a:ext cx="9838966" cy="551191"/>
          </a:xfrm>
          <a:prstGeom prst="rect">
            <a:avLst/>
          </a:prstGeom>
          <a:solidFill>
            <a:schemeClr val="accent5">
              <a:lumMod val="40000"/>
              <a:lumOff val="60000"/>
              <a:alpha val="50000"/>
            </a:schemeClr>
          </a:solidFill>
          <a:ln>
            <a:no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326743" y="5014035"/>
            <a:ext cx="2648075" cy="492443"/>
          </a:xfrm>
          <a:prstGeom prst="rect">
            <a:avLst/>
          </a:prstGeom>
          <a:noFill/>
        </p:spPr>
        <p:txBody>
          <a:bodyPr wrap="square" rtlCol="0">
            <a:spAutoFit/>
          </a:bodyPr>
          <a:lstStyle/>
          <a:p>
            <a:r>
              <a:rPr lang="es-MX" sz="2600" b="1" dirty="0"/>
              <a:t>Campos de Texto</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566" y="3303150"/>
            <a:ext cx="1864557" cy="349605"/>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5" y="3683123"/>
            <a:ext cx="8083494" cy="178023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6279" y="3679280"/>
            <a:ext cx="1511127" cy="1780232"/>
          </a:xfrm>
          <a:prstGeom prst="rect">
            <a:avLst/>
          </a:prstGeom>
        </p:spPr>
      </p:pic>
      <p:sp>
        <p:nvSpPr>
          <p:cNvPr id="12" name="CuadroTexto 11"/>
          <p:cNvSpPr txBox="1"/>
          <p:nvPr/>
        </p:nvSpPr>
        <p:spPr>
          <a:xfrm>
            <a:off x="343391" y="2440779"/>
            <a:ext cx="3260509" cy="461665"/>
          </a:xfrm>
          <a:prstGeom prst="rect">
            <a:avLst/>
          </a:prstGeom>
          <a:solidFill>
            <a:schemeClr val="accent5">
              <a:lumMod val="60000"/>
              <a:lumOff val="40000"/>
            </a:schemeClr>
          </a:solidFill>
          <a:effectLst>
            <a:innerShdw blurRad="63500" dist="50800" dir="2700000">
              <a:prstClr val="black">
                <a:alpha val="50000"/>
              </a:prstClr>
            </a:innerShdw>
          </a:effectLst>
        </p:spPr>
        <p:txBody>
          <a:bodyPr wrap="square" rtlCol="0">
            <a:spAutoFit/>
          </a:bodyPr>
          <a:lstStyle/>
          <a:p>
            <a:r>
              <a:rPr lang="es-MX" sz="2400" dirty="0"/>
              <a:t>Artículo 70 fracción XVII</a:t>
            </a:r>
          </a:p>
        </p:txBody>
      </p:sp>
    </p:spTree>
    <p:extLst>
      <p:ext uri="{BB962C8B-B14F-4D97-AF65-F5344CB8AC3E}">
        <p14:creationId xmlns:p14="http://schemas.microsoft.com/office/powerpoint/2010/main" val="2533288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
            <a:ext cx="10044113" cy="7738907"/>
          </a:xfrm>
          <a:prstGeom prst="rect">
            <a:avLst/>
          </a:prstGeom>
        </p:spPr>
      </p:pic>
      <p:sp>
        <p:nvSpPr>
          <p:cNvPr id="5" name="Título 1"/>
          <p:cNvSpPr txBox="1">
            <a:spLocks/>
          </p:cNvSpPr>
          <p:nvPr/>
        </p:nvSpPr>
        <p:spPr>
          <a:xfrm>
            <a:off x="0" y="3437188"/>
            <a:ext cx="8422105" cy="3444874"/>
          </a:xfrm>
          <a:prstGeom prst="rect">
            <a:avLst/>
          </a:prstGeom>
        </p:spPr>
        <p:txBody>
          <a:bodyPr vert="horz" lIns="91440" tIns="45720" rIns="91440" bIns="45720" rtlCol="0" anchor="ctr">
            <a:normAutofit fontScale="92500"/>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7000" dirty="0" smtClean="0">
                <a:solidFill>
                  <a:srgbClr val="610E97"/>
                </a:solidFill>
              </a:rPr>
              <a:t>Responsabilidades del</a:t>
            </a:r>
          </a:p>
          <a:p>
            <a:pPr algn="ctr"/>
            <a:r>
              <a:rPr lang="es-MX" sz="7000" dirty="0" smtClean="0">
                <a:solidFill>
                  <a:srgbClr val="610E97"/>
                </a:solidFill>
              </a:rPr>
              <a:t>Administrador del Sujeto Obligado</a:t>
            </a:r>
          </a:p>
          <a:p>
            <a:pPr algn="ctr"/>
            <a:r>
              <a:rPr lang="es-MX" sz="4600" dirty="0" smtClean="0">
                <a:solidFill>
                  <a:srgbClr val="610E97"/>
                </a:solidFill>
              </a:rPr>
              <a:t>Titular de la Unidad de Transparencia</a:t>
            </a:r>
          </a:p>
          <a:p>
            <a:pPr algn="ctr"/>
            <a:endParaRPr lang="es-MX" sz="36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4</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3382449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2" name="Rectángulo 1"/>
          <p:cNvSpPr/>
          <p:nvPr/>
        </p:nvSpPr>
        <p:spPr>
          <a:xfrm>
            <a:off x="216568" y="1492436"/>
            <a:ext cx="9610976" cy="1431161"/>
          </a:xfrm>
          <a:prstGeom prst="rect">
            <a:avLst/>
          </a:prstGeom>
        </p:spPr>
        <p:txBody>
          <a:bodyPr wrap="square">
            <a:spAutoFit/>
          </a:bodyPr>
          <a:lstStyle/>
          <a:p>
            <a:pPr marL="0" lvl="1" indent="0" algn="just">
              <a:lnSpc>
                <a:spcPct val="100000"/>
              </a:lnSpc>
              <a:spcBef>
                <a:spcPts val="0"/>
              </a:spcBef>
              <a:buNone/>
            </a:pPr>
            <a:r>
              <a:rPr lang="es-MX" sz="2300" dirty="0" smtClean="0">
                <a:latin typeface="Century Gothic" panose="020B0502020202020204" pitchFamily="34" charset="0"/>
              </a:rPr>
              <a:t>El administrador de Sujeto Obligado (</a:t>
            </a:r>
            <a:r>
              <a:rPr lang="es-MX" sz="2300" dirty="0">
                <a:latin typeface="Century Gothic" panose="020B0502020202020204" pitchFamily="34" charset="0"/>
              </a:rPr>
              <a:t>Titular de </a:t>
            </a:r>
            <a:r>
              <a:rPr lang="es-MX" sz="2300" dirty="0" smtClean="0">
                <a:latin typeface="Century Gothic" panose="020B0502020202020204" pitchFamily="34" charset="0"/>
              </a:rPr>
              <a:t>Unidad de Transparencia), es responsable de 3 principales actividades a ejecutar en el SIPOT:</a:t>
            </a:r>
          </a:p>
          <a:p>
            <a:pPr marL="574189" lvl="3" indent="0">
              <a:lnSpc>
                <a:spcPct val="100000"/>
              </a:lnSpc>
              <a:spcBef>
                <a:spcPts val="0"/>
              </a:spcBef>
              <a:buNone/>
            </a:pPr>
            <a:endParaRPr lang="es-MX" sz="1800" dirty="0" smtClean="0">
              <a:solidFill>
                <a:srgbClr val="610E97"/>
              </a:solidFill>
              <a:latin typeface="Century Gothic" panose="020B0502020202020204" pitchFamily="34" charset="0"/>
            </a:endParaRPr>
          </a:p>
        </p:txBody>
      </p:sp>
      <p:sp>
        <p:nvSpPr>
          <p:cNvPr id="5" name="Título 1"/>
          <p:cNvSpPr txBox="1">
            <a:spLocks/>
          </p:cNvSpPr>
          <p:nvPr/>
        </p:nvSpPr>
        <p:spPr>
          <a:xfrm>
            <a:off x="216568" y="95982"/>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Responsabilidades</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4" name="Rectángulo 3"/>
          <p:cNvSpPr/>
          <p:nvPr/>
        </p:nvSpPr>
        <p:spPr>
          <a:xfrm>
            <a:off x="2944564" y="6730100"/>
            <a:ext cx="5019675" cy="707886"/>
          </a:xfrm>
          <a:prstGeom prst="rect">
            <a:avLst/>
          </a:prstGeom>
        </p:spPr>
        <p:txBody>
          <a:bodyPr>
            <a:spAutoFit/>
          </a:bodyPr>
          <a:lstStyle/>
          <a:p>
            <a:pPr marL="574189" lvl="3">
              <a:lnSpc>
                <a:spcPct val="100000"/>
              </a:lnSpc>
              <a:spcBef>
                <a:spcPts val="0"/>
              </a:spcBef>
            </a:pPr>
            <a:r>
              <a:rPr lang="es-MX" sz="2000" dirty="0" smtClean="0">
                <a:latin typeface="Century Gothic" panose="020B0502020202020204" pitchFamily="34" charset="0"/>
              </a:rPr>
              <a:t>Asignación de formatos a Unidades Administrativas</a:t>
            </a:r>
            <a:endParaRPr lang="es-MX" sz="2000" dirty="0">
              <a:latin typeface="Century Gothic" panose="020B0502020202020204" pitchFamily="34" charset="0"/>
            </a:endParaRPr>
          </a:p>
        </p:txBody>
      </p:sp>
      <p:sp>
        <p:nvSpPr>
          <p:cNvPr id="7" name="Rectángulo 6"/>
          <p:cNvSpPr/>
          <p:nvPr/>
        </p:nvSpPr>
        <p:spPr>
          <a:xfrm>
            <a:off x="5655262" y="4527340"/>
            <a:ext cx="4244471" cy="1015663"/>
          </a:xfrm>
          <a:prstGeom prst="rect">
            <a:avLst/>
          </a:prstGeom>
        </p:spPr>
        <p:txBody>
          <a:bodyPr wrap="square">
            <a:spAutoFit/>
          </a:bodyPr>
          <a:lstStyle/>
          <a:p>
            <a:pPr marL="574189" lvl="3" algn="ctr">
              <a:lnSpc>
                <a:spcPct val="100000"/>
              </a:lnSpc>
              <a:spcBef>
                <a:spcPts val="0"/>
              </a:spcBef>
            </a:pPr>
            <a:r>
              <a:rPr lang="es-MX" sz="2000" dirty="0" smtClean="0">
                <a:latin typeface="Century Gothic" panose="020B0502020202020204" pitchFamily="34" charset="0"/>
              </a:rPr>
              <a:t>Alta </a:t>
            </a:r>
            <a:r>
              <a:rPr lang="es-MX" sz="2000" dirty="0">
                <a:latin typeface="Century Gothic" panose="020B0502020202020204" pitchFamily="34" charset="0"/>
              </a:rPr>
              <a:t>de Usuarios con perfil de Administrador de Unidades </a:t>
            </a:r>
            <a:r>
              <a:rPr lang="es-MX" sz="2000" dirty="0" smtClean="0">
                <a:latin typeface="Century Gothic" panose="020B0502020202020204" pitchFamily="34" charset="0"/>
              </a:rPr>
              <a:t>Administrativas</a:t>
            </a:r>
            <a:endParaRPr lang="es-MX" sz="2000" dirty="0">
              <a:latin typeface="Century Gothic" panose="020B0502020202020204" pitchFamily="34" charset="0"/>
            </a:endParaRPr>
          </a:p>
        </p:txBody>
      </p:sp>
      <p:sp>
        <p:nvSpPr>
          <p:cNvPr id="8" name="Rectángulo 7"/>
          <p:cNvSpPr/>
          <p:nvPr/>
        </p:nvSpPr>
        <p:spPr>
          <a:xfrm>
            <a:off x="369805" y="4540268"/>
            <a:ext cx="2950911" cy="707886"/>
          </a:xfrm>
          <a:prstGeom prst="rect">
            <a:avLst/>
          </a:prstGeom>
        </p:spPr>
        <p:txBody>
          <a:bodyPr wrap="square">
            <a:spAutoFit/>
          </a:bodyPr>
          <a:lstStyle/>
          <a:p>
            <a:pPr marL="574189" lvl="3" algn="ctr">
              <a:lnSpc>
                <a:spcPct val="100000"/>
              </a:lnSpc>
              <a:spcBef>
                <a:spcPts val="0"/>
              </a:spcBef>
            </a:pPr>
            <a:r>
              <a:rPr lang="es-MX" sz="2000" dirty="0">
                <a:latin typeface="Century Gothic" panose="020B0502020202020204" pitchFamily="34" charset="0"/>
              </a:rPr>
              <a:t>Alta de Unidades </a:t>
            </a:r>
            <a:r>
              <a:rPr lang="es-MX" sz="2000" dirty="0" smtClean="0">
                <a:latin typeface="Century Gothic" panose="020B0502020202020204" pitchFamily="34" charset="0"/>
              </a:rPr>
              <a:t>Administrativas</a:t>
            </a:r>
            <a:endParaRPr lang="es-MX" sz="2000" dirty="0">
              <a:latin typeface="Century Gothic" panose="020B0502020202020204" pitchFamily="34" charset="0"/>
            </a:endParaRPr>
          </a:p>
        </p:txBody>
      </p:sp>
      <p:pic>
        <p:nvPicPr>
          <p:cNvPr id="9" name="Imagen 8"/>
          <p:cNvPicPr>
            <a:picLocks noChangeAspect="1"/>
          </p:cNvPicPr>
          <p:nvPr/>
        </p:nvPicPr>
        <p:blipFill rotWithShape="1">
          <a:blip r:embed="rId3"/>
          <a:srcRect l="71745" t="2481" r="22058" b="82621"/>
          <a:stretch/>
        </p:blipFill>
        <p:spPr>
          <a:xfrm rot="16200000">
            <a:off x="1239357" y="2974205"/>
            <a:ext cx="1636295" cy="1612023"/>
          </a:xfrm>
          <a:prstGeom prst="rect">
            <a:avLst/>
          </a:prstGeom>
        </p:spPr>
      </p:pic>
      <p:pic>
        <p:nvPicPr>
          <p:cNvPr id="2050" name="Picture 2" descr="http://www.singladura.net/imagenes/auxiliares/pictograma-proyectado_001/detalle-pictograma-proyectado-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92799" t="2380" r="1046" b="82772"/>
          <a:stretch/>
        </p:blipFill>
        <p:spPr bwMode="auto">
          <a:xfrm>
            <a:off x="6930189" y="2935704"/>
            <a:ext cx="1660358" cy="164125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3"/>
          <a:srcRect l="36432" t="61322" r="57594" b="24132"/>
          <a:stretch/>
        </p:blipFill>
        <p:spPr>
          <a:xfrm>
            <a:off x="4211053" y="4957011"/>
            <a:ext cx="1776903" cy="1773089"/>
          </a:xfrm>
          <a:prstGeom prst="rect">
            <a:avLst/>
          </a:prstGeom>
        </p:spPr>
      </p:pic>
      <p:sp>
        <p:nvSpPr>
          <p:cNvPr id="12" name="CuadroTexto 11"/>
          <p:cNvSpPr txBox="1"/>
          <p:nvPr/>
        </p:nvSpPr>
        <p:spPr>
          <a:xfrm>
            <a:off x="645834" y="3557774"/>
            <a:ext cx="575503" cy="1169551"/>
          </a:xfrm>
          <a:prstGeom prst="rect">
            <a:avLst/>
          </a:prstGeom>
          <a:noFill/>
        </p:spPr>
        <p:txBody>
          <a:bodyPr wrap="square" rtlCol="0">
            <a:spAutoFit/>
          </a:bodyPr>
          <a:lstStyle/>
          <a:p>
            <a:r>
              <a:rPr lang="es-MX" sz="7000" b="1" dirty="0" smtClean="0">
                <a:latin typeface="Century Gothic" panose="020B0502020202020204" pitchFamily="34" charset="0"/>
              </a:rPr>
              <a:t>1</a:t>
            </a:r>
            <a:endParaRPr lang="es-MX" sz="7000" b="1" dirty="0">
              <a:latin typeface="Century Gothic" panose="020B0502020202020204" pitchFamily="34" charset="0"/>
            </a:endParaRPr>
          </a:p>
        </p:txBody>
      </p:sp>
      <p:sp>
        <p:nvSpPr>
          <p:cNvPr id="13" name="CuadroTexto 12"/>
          <p:cNvSpPr txBox="1"/>
          <p:nvPr/>
        </p:nvSpPr>
        <p:spPr>
          <a:xfrm>
            <a:off x="6273064" y="3559085"/>
            <a:ext cx="575503" cy="1169551"/>
          </a:xfrm>
          <a:prstGeom prst="rect">
            <a:avLst/>
          </a:prstGeom>
          <a:noFill/>
        </p:spPr>
        <p:txBody>
          <a:bodyPr wrap="square" rtlCol="0">
            <a:spAutoFit/>
          </a:bodyPr>
          <a:lstStyle/>
          <a:p>
            <a:r>
              <a:rPr lang="es-MX" sz="7000" b="1" dirty="0">
                <a:latin typeface="Century Gothic" panose="020B0502020202020204" pitchFamily="34" charset="0"/>
              </a:rPr>
              <a:t>2</a:t>
            </a:r>
          </a:p>
        </p:txBody>
      </p:sp>
      <p:sp>
        <p:nvSpPr>
          <p:cNvPr id="14" name="CuadroTexto 13"/>
          <p:cNvSpPr txBox="1"/>
          <p:nvPr/>
        </p:nvSpPr>
        <p:spPr>
          <a:xfrm>
            <a:off x="3478131" y="5645756"/>
            <a:ext cx="575503" cy="1169551"/>
          </a:xfrm>
          <a:prstGeom prst="rect">
            <a:avLst/>
          </a:prstGeom>
          <a:noFill/>
        </p:spPr>
        <p:txBody>
          <a:bodyPr wrap="square" rtlCol="0">
            <a:spAutoFit/>
          </a:bodyPr>
          <a:lstStyle/>
          <a:p>
            <a:r>
              <a:rPr lang="es-MX" sz="7000" b="1" dirty="0" smtClean="0">
                <a:latin typeface="Century Gothic" panose="020B0502020202020204" pitchFamily="34" charset="0"/>
              </a:rPr>
              <a:t>3</a:t>
            </a:r>
            <a:endParaRPr lang="es-MX" sz="7000" b="1" dirty="0">
              <a:latin typeface="Century Gothic" panose="020B0502020202020204" pitchFamily="34" charset="0"/>
            </a:endParaRPr>
          </a:p>
        </p:txBody>
      </p:sp>
    </p:spTree>
    <p:extLst>
      <p:ext uri="{BB962C8B-B14F-4D97-AF65-F5344CB8AC3E}">
        <p14:creationId xmlns:p14="http://schemas.microsoft.com/office/powerpoint/2010/main" val="2349482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rotWithShape="1">
          <a:blip r:embed="rId3"/>
          <a:srcRect b="37632"/>
          <a:stretch/>
        </p:blipFill>
        <p:spPr>
          <a:xfrm>
            <a:off x="478370" y="1876926"/>
            <a:ext cx="9087371" cy="5005137"/>
          </a:xfrm>
          <a:prstGeom prst="roundRect">
            <a:avLst>
              <a:gd name="adj" fmla="val 8594"/>
            </a:avLst>
          </a:prstGeom>
          <a:solidFill>
            <a:srgbClr val="FFFFFF">
              <a:shade val="85000"/>
            </a:srgbClr>
          </a:solidFill>
          <a:ln>
            <a:noFill/>
          </a:ln>
          <a:effectLst/>
        </p:spPr>
      </p:pic>
      <p:sp>
        <p:nvSpPr>
          <p:cNvPr id="5" name="CuadroTexto 4"/>
          <p:cNvSpPr txBox="1"/>
          <p:nvPr/>
        </p:nvSpPr>
        <p:spPr>
          <a:xfrm>
            <a:off x="520630" y="1450878"/>
            <a:ext cx="652784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Da clic en inicio</a:t>
            </a:r>
            <a:endParaRPr lang="es-MX"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2357184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48805" y="2449756"/>
            <a:ext cx="9346502" cy="4023233"/>
          </a:xfrm>
          <a:prstGeom prst="ellipse">
            <a:avLst/>
          </a:prstGeom>
          <a:ln w="63500" cap="rnd">
            <a:solidFill>
              <a:srgbClr val="333333"/>
            </a:solidFill>
          </a:ln>
          <a:effectLst/>
          <a:scene3d>
            <a:camera prst="orthographicFront"/>
            <a:lightRig rig="contrasting" dir="t">
              <a:rot lat="0" lon="0" rev="3000000"/>
            </a:lightRig>
          </a:scene3d>
          <a:sp3d contourW="7620">
            <a:contourClr>
              <a:srgbClr val="333333"/>
            </a:contourClr>
          </a:sp3d>
        </p:spPr>
      </p:pic>
      <p:sp>
        <p:nvSpPr>
          <p:cNvPr id="4" name="CuadroTexto 3"/>
          <p:cNvSpPr txBox="1"/>
          <p:nvPr/>
        </p:nvSpPr>
        <p:spPr>
          <a:xfrm>
            <a:off x="520630" y="1450878"/>
            <a:ext cx="8864002" cy="400238"/>
          </a:xfrm>
          <a:prstGeom prst="rect">
            <a:avLst/>
          </a:prstGeom>
          <a:noFill/>
        </p:spPr>
        <p:txBody>
          <a:bodyPr wrap="square" rtlCol="0">
            <a:spAutoFit/>
          </a:bodyPr>
          <a:lstStyle/>
          <a:p>
            <a:r>
              <a:rPr lang="es-MX" dirty="0" smtClean="0">
                <a:solidFill>
                  <a:srgbClr val="610E97"/>
                </a:solidFill>
                <a:latin typeface="Century Gothic" panose="020B0502020202020204" pitchFamily="34" charset="0"/>
              </a:rPr>
              <a:t>Selecciona la opción “Portales de Obligaciones de Transparencia”.</a:t>
            </a:r>
            <a:endParaRPr lang="es-MX" dirty="0">
              <a:solidFill>
                <a:srgbClr val="610E97"/>
              </a:solidFill>
              <a:latin typeface="Century Gothic" panose="020B0502020202020204" pitchFamily="34" charset="0"/>
            </a:endParaRPr>
          </a:p>
        </p:txBody>
      </p:sp>
    </p:spTree>
    <p:extLst>
      <p:ext uri="{BB962C8B-B14F-4D97-AF65-F5344CB8AC3E}">
        <p14:creationId xmlns:p14="http://schemas.microsoft.com/office/powerpoint/2010/main" val="2269956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2" name="Imagen 1"/>
          <p:cNvPicPr>
            <a:picLocks noChangeAspect="1"/>
          </p:cNvPicPr>
          <p:nvPr/>
        </p:nvPicPr>
        <p:blipFill>
          <a:blip r:embed="rId3"/>
          <a:stretch>
            <a:fillRect/>
          </a:stretch>
        </p:blipFill>
        <p:spPr>
          <a:xfrm>
            <a:off x="177907" y="1652688"/>
            <a:ext cx="9710760" cy="40799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868340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Título 1"/>
          <p:cNvSpPr txBox="1">
            <a:spLocks/>
          </p:cNvSpPr>
          <p:nvPr/>
        </p:nvSpPr>
        <p:spPr>
          <a:xfrm>
            <a:off x="216568" y="95982"/>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Responsabilidades</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8" name="Rectángulo 7"/>
          <p:cNvSpPr/>
          <p:nvPr/>
        </p:nvSpPr>
        <p:spPr>
          <a:xfrm>
            <a:off x="-243886" y="1717526"/>
            <a:ext cx="9405257" cy="1631216"/>
          </a:xfrm>
          <a:prstGeom prst="rect">
            <a:avLst/>
          </a:prstGeom>
        </p:spPr>
        <p:txBody>
          <a:bodyPr wrap="square">
            <a:spAutoFit/>
          </a:bodyPr>
          <a:lstStyle/>
          <a:p>
            <a:pPr marL="574189" lvl="3" algn="ctr">
              <a:lnSpc>
                <a:spcPct val="100000"/>
              </a:lnSpc>
              <a:spcBef>
                <a:spcPts val="0"/>
              </a:spcBef>
            </a:pPr>
            <a:r>
              <a:rPr lang="es-MX" sz="5000" dirty="0">
                <a:latin typeface="Century Gothic" panose="020B0502020202020204" pitchFamily="34" charset="0"/>
              </a:rPr>
              <a:t>Alta de Unidades </a:t>
            </a:r>
            <a:r>
              <a:rPr lang="es-MX" sz="5000" dirty="0" smtClean="0">
                <a:latin typeface="Century Gothic" panose="020B0502020202020204" pitchFamily="34" charset="0"/>
              </a:rPr>
              <a:t>Administrativas</a:t>
            </a:r>
            <a:endParaRPr lang="es-MX" sz="5000" dirty="0">
              <a:latin typeface="Century Gothic" panose="020B0502020202020204" pitchFamily="34" charset="0"/>
            </a:endParaRPr>
          </a:p>
        </p:txBody>
      </p:sp>
      <p:pic>
        <p:nvPicPr>
          <p:cNvPr id="9" name="Imagen 8"/>
          <p:cNvPicPr>
            <a:picLocks noChangeAspect="1"/>
          </p:cNvPicPr>
          <p:nvPr/>
        </p:nvPicPr>
        <p:blipFill rotWithShape="1">
          <a:blip r:embed="rId3"/>
          <a:srcRect l="71745" t="2711" r="22327" b="82988"/>
          <a:stretch/>
        </p:blipFill>
        <p:spPr>
          <a:xfrm rot="16200000">
            <a:off x="5126291" y="4007281"/>
            <a:ext cx="3200925" cy="3164152"/>
          </a:xfrm>
          <a:prstGeom prst="rect">
            <a:avLst/>
          </a:prstGeom>
        </p:spPr>
      </p:pic>
      <p:sp>
        <p:nvSpPr>
          <p:cNvPr id="12" name="CuadroTexto 11"/>
          <p:cNvSpPr txBox="1"/>
          <p:nvPr/>
        </p:nvSpPr>
        <p:spPr>
          <a:xfrm>
            <a:off x="764482" y="1202173"/>
            <a:ext cx="575503" cy="2400657"/>
          </a:xfrm>
          <a:prstGeom prst="rect">
            <a:avLst/>
          </a:prstGeom>
          <a:noFill/>
        </p:spPr>
        <p:txBody>
          <a:bodyPr wrap="square" rtlCol="0">
            <a:spAutoFit/>
          </a:bodyPr>
          <a:lstStyle/>
          <a:p>
            <a:r>
              <a:rPr lang="es-MX" sz="15000" b="1" dirty="0" smtClean="0">
                <a:latin typeface="Century Gothic" panose="020B0502020202020204" pitchFamily="34" charset="0"/>
              </a:rPr>
              <a:t>1</a:t>
            </a:r>
            <a:endParaRPr lang="es-MX" sz="15000" b="1" dirty="0">
              <a:latin typeface="Century Gothic" panose="020B0502020202020204" pitchFamily="34" charset="0"/>
            </a:endParaRPr>
          </a:p>
        </p:txBody>
      </p:sp>
    </p:spTree>
    <p:extLst>
      <p:ext uri="{BB962C8B-B14F-4D97-AF65-F5344CB8AC3E}">
        <p14:creationId xmlns:p14="http://schemas.microsoft.com/office/powerpoint/2010/main" val="1736311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7" name="Título 1"/>
          <p:cNvSpPr txBox="1">
            <a:spLocks/>
          </p:cNvSpPr>
          <p:nvPr/>
        </p:nvSpPr>
        <p:spPr>
          <a:xfrm>
            <a:off x="433137" y="361120"/>
            <a:ext cx="4019229"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Temario</a:t>
            </a:r>
            <a:r>
              <a:rPr lang="es-MX" sz="4000" dirty="0" smtClean="0">
                <a:solidFill>
                  <a:srgbClr val="FCFCFC"/>
                </a:solidFill>
              </a:rPr>
              <a:t/>
            </a:r>
            <a:br>
              <a:rPr lang="es-MX" sz="4000" dirty="0" smtClean="0">
                <a:solidFill>
                  <a:srgbClr val="FCFCFC"/>
                </a:solidFill>
              </a:rPr>
            </a:b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8" name="Marcador de contenido 2"/>
          <p:cNvSpPr>
            <a:spLocks noGrp="1"/>
          </p:cNvSpPr>
          <p:nvPr>
            <p:ph idx="1"/>
          </p:nvPr>
        </p:nvSpPr>
        <p:spPr>
          <a:xfrm>
            <a:off x="420092" y="1682700"/>
            <a:ext cx="9301424" cy="5149514"/>
          </a:xfrm>
        </p:spPr>
        <p:txBody>
          <a:bodyPr>
            <a:noAutofit/>
          </a:bodyPr>
          <a:lstStyle/>
          <a:p>
            <a:pPr marL="0" lvl="1" indent="0">
              <a:lnSpc>
                <a:spcPct val="100000"/>
              </a:lnSpc>
              <a:spcBef>
                <a:spcPts val="0"/>
              </a:spcBef>
              <a:buNone/>
            </a:pPr>
            <a:r>
              <a:rPr lang="es-MX" sz="2200" dirty="0" smtClean="0">
                <a:solidFill>
                  <a:srgbClr val="610E97"/>
                </a:solidFill>
                <a:latin typeface="Century Gothic" panose="020B0502020202020204" pitchFamily="34" charset="0"/>
              </a:rPr>
              <a:t>1.- </a:t>
            </a:r>
            <a:r>
              <a:rPr lang="es-MX" sz="2200" dirty="0" smtClean="0">
                <a:latin typeface="Century Gothic" panose="020B0502020202020204" pitchFamily="34" charset="0"/>
              </a:rPr>
              <a:t>Contexto</a:t>
            </a:r>
          </a:p>
          <a:p>
            <a:pPr marL="0" lvl="1" indent="0">
              <a:lnSpc>
                <a:spcPct val="100000"/>
              </a:lnSpc>
              <a:spcBef>
                <a:spcPts val="0"/>
              </a:spcBef>
              <a:buNone/>
            </a:pPr>
            <a:endParaRPr lang="es-MX" sz="2200" dirty="0">
              <a:latin typeface="Century Gothic" panose="020B0502020202020204" pitchFamily="34" charset="0"/>
            </a:endParaRPr>
          </a:p>
          <a:p>
            <a:pPr marL="0" lvl="1" indent="0">
              <a:lnSpc>
                <a:spcPct val="100000"/>
              </a:lnSpc>
              <a:spcBef>
                <a:spcPts val="0"/>
              </a:spcBef>
              <a:buNone/>
            </a:pPr>
            <a:r>
              <a:rPr lang="es-MX" sz="2200" dirty="0" smtClean="0">
                <a:solidFill>
                  <a:srgbClr val="610E97"/>
                </a:solidFill>
                <a:latin typeface="Century Gothic" panose="020B0502020202020204" pitchFamily="34" charset="0"/>
              </a:rPr>
              <a:t>2.-</a:t>
            </a:r>
            <a:r>
              <a:rPr lang="es-MX" sz="2200" dirty="0" smtClean="0">
                <a:latin typeface="Century Gothic" panose="020B0502020202020204" pitchFamily="34" charset="0"/>
              </a:rPr>
              <a:t> Introducción</a:t>
            </a:r>
            <a:endParaRPr lang="es-MX" sz="2200" dirty="0">
              <a:latin typeface="Century Gothic" panose="020B0502020202020204" pitchFamily="34" charset="0"/>
            </a:endParaRPr>
          </a:p>
          <a:p>
            <a:pPr marL="0" lvl="1" indent="0">
              <a:lnSpc>
                <a:spcPct val="100000"/>
              </a:lnSpc>
              <a:spcBef>
                <a:spcPts val="0"/>
              </a:spcBef>
              <a:buNone/>
            </a:pPr>
            <a:endParaRPr lang="es-MX" sz="2200" dirty="0" smtClean="0">
              <a:latin typeface="Century Gothic" panose="020B0502020202020204" pitchFamily="34" charset="0"/>
            </a:endParaRPr>
          </a:p>
          <a:p>
            <a:pPr marL="0" lvl="1" indent="0">
              <a:lnSpc>
                <a:spcPct val="100000"/>
              </a:lnSpc>
              <a:spcBef>
                <a:spcPts val="0"/>
              </a:spcBef>
              <a:buNone/>
            </a:pPr>
            <a:r>
              <a:rPr lang="es-MX" sz="2200" dirty="0">
                <a:solidFill>
                  <a:srgbClr val="610E97"/>
                </a:solidFill>
                <a:latin typeface="Century Gothic" panose="020B0502020202020204" pitchFamily="34" charset="0"/>
              </a:rPr>
              <a:t>3.- </a:t>
            </a:r>
            <a:r>
              <a:rPr lang="es-MX" sz="2200" dirty="0" smtClean="0">
                <a:latin typeface="Century Gothic" panose="020B0502020202020204" pitchFamily="34" charset="0"/>
              </a:rPr>
              <a:t>Referentes generales de navegación en SIPOT</a:t>
            </a:r>
          </a:p>
          <a:p>
            <a:pPr marL="502188" lvl="2" indent="0">
              <a:lnSpc>
                <a:spcPct val="100000"/>
              </a:lnSpc>
              <a:spcBef>
                <a:spcPts val="0"/>
              </a:spcBef>
              <a:buNone/>
            </a:pPr>
            <a:r>
              <a:rPr lang="es-MX" sz="1800" dirty="0">
                <a:solidFill>
                  <a:srgbClr val="7030A0"/>
                </a:solidFill>
                <a:latin typeface="Century Gothic" panose="020B0502020202020204" pitchFamily="34" charset="0"/>
              </a:rPr>
              <a:t>3</a:t>
            </a:r>
            <a:r>
              <a:rPr lang="es-MX" sz="1800" dirty="0" smtClean="0">
                <a:solidFill>
                  <a:srgbClr val="7030A0"/>
                </a:solidFill>
                <a:latin typeface="Century Gothic" panose="020B0502020202020204" pitchFamily="34" charset="0"/>
              </a:rPr>
              <a:t>.1</a:t>
            </a:r>
            <a:r>
              <a:rPr lang="es-MX" sz="1800" dirty="0" smtClean="0">
                <a:latin typeface="Century Gothic" panose="020B0502020202020204" pitchFamily="34" charset="0"/>
              </a:rPr>
              <a:t> Ingreso</a:t>
            </a:r>
          </a:p>
          <a:p>
            <a:pPr marL="502188" lvl="2" indent="0">
              <a:lnSpc>
                <a:spcPct val="100000"/>
              </a:lnSpc>
              <a:spcBef>
                <a:spcPts val="0"/>
              </a:spcBef>
              <a:buNone/>
            </a:pPr>
            <a:r>
              <a:rPr lang="es-MX" sz="1800" dirty="0">
                <a:solidFill>
                  <a:srgbClr val="7030A0"/>
                </a:solidFill>
                <a:latin typeface="Century Gothic" panose="020B0502020202020204" pitchFamily="34" charset="0"/>
              </a:rPr>
              <a:t>3</a:t>
            </a:r>
            <a:r>
              <a:rPr lang="es-MX" sz="1800" dirty="0" smtClean="0">
                <a:solidFill>
                  <a:srgbClr val="7030A0"/>
                </a:solidFill>
                <a:latin typeface="Century Gothic" panose="020B0502020202020204" pitchFamily="34" charset="0"/>
              </a:rPr>
              <a:t>.2 </a:t>
            </a:r>
            <a:r>
              <a:rPr lang="es-MX" sz="1800" dirty="0" smtClean="0">
                <a:latin typeface="Century Gothic" panose="020B0502020202020204" pitchFamily="34" charset="0"/>
              </a:rPr>
              <a:t>Menú por perfil</a:t>
            </a:r>
          </a:p>
          <a:p>
            <a:pPr marL="502188" lvl="2" indent="0">
              <a:lnSpc>
                <a:spcPct val="100000"/>
              </a:lnSpc>
              <a:spcBef>
                <a:spcPts val="0"/>
              </a:spcBef>
              <a:buNone/>
            </a:pPr>
            <a:r>
              <a:rPr lang="es-MX" sz="1800" dirty="0">
                <a:solidFill>
                  <a:srgbClr val="7030A0"/>
                </a:solidFill>
                <a:latin typeface="Century Gothic" panose="020B0502020202020204" pitchFamily="34" charset="0"/>
              </a:rPr>
              <a:t>3</a:t>
            </a:r>
            <a:r>
              <a:rPr lang="es-MX" sz="1800" dirty="0" smtClean="0">
                <a:solidFill>
                  <a:srgbClr val="7030A0"/>
                </a:solidFill>
                <a:latin typeface="Century Gothic" panose="020B0502020202020204" pitchFamily="34" charset="0"/>
              </a:rPr>
              <a:t>.3 </a:t>
            </a:r>
            <a:r>
              <a:rPr lang="es-MX" sz="1800" dirty="0" smtClean="0">
                <a:latin typeface="Century Gothic" panose="020B0502020202020204" pitchFamily="34" charset="0"/>
              </a:rPr>
              <a:t>Tipos de campos</a:t>
            </a:r>
          </a:p>
          <a:p>
            <a:pPr marL="0" lvl="1" indent="0">
              <a:lnSpc>
                <a:spcPct val="100000"/>
              </a:lnSpc>
              <a:spcBef>
                <a:spcPts val="0"/>
              </a:spcBef>
              <a:buNone/>
            </a:pPr>
            <a:endParaRPr lang="es-MX" sz="2200" dirty="0">
              <a:latin typeface="Century Gothic" panose="020B0502020202020204" pitchFamily="34" charset="0"/>
            </a:endParaRPr>
          </a:p>
          <a:p>
            <a:pPr marL="0" lvl="1" indent="0">
              <a:lnSpc>
                <a:spcPct val="100000"/>
              </a:lnSpc>
              <a:spcBef>
                <a:spcPts val="0"/>
              </a:spcBef>
              <a:buNone/>
            </a:pPr>
            <a:r>
              <a:rPr lang="es-MX" sz="2200" dirty="0">
                <a:solidFill>
                  <a:srgbClr val="610E97"/>
                </a:solidFill>
                <a:latin typeface="Century Gothic" panose="020B0502020202020204" pitchFamily="34" charset="0"/>
              </a:rPr>
              <a:t>4.- </a:t>
            </a:r>
            <a:r>
              <a:rPr lang="es-MX" sz="2200" dirty="0" smtClean="0">
                <a:latin typeface="Century Gothic" panose="020B0502020202020204" pitchFamily="34" charset="0"/>
              </a:rPr>
              <a:t>Responsabilidades del </a:t>
            </a:r>
            <a:r>
              <a:rPr lang="es-MX" sz="2200" dirty="0">
                <a:latin typeface="Century Gothic" panose="020B0502020202020204" pitchFamily="34" charset="0"/>
              </a:rPr>
              <a:t>Administrador de Sujeto Obligado (Titular de </a:t>
            </a:r>
            <a:r>
              <a:rPr lang="es-MX" sz="2200" dirty="0" smtClean="0">
                <a:latin typeface="Century Gothic" panose="020B0502020202020204" pitchFamily="34" charset="0"/>
              </a:rPr>
              <a:t>UT)</a:t>
            </a:r>
          </a:p>
          <a:p>
            <a:pPr marL="574189" lvl="3" indent="0">
              <a:lnSpc>
                <a:spcPct val="100000"/>
              </a:lnSpc>
              <a:spcBef>
                <a:spcPts val="0"/>
              </a:spcBef>
              <a:buNone/>
            </a:pPr>
            <a:r>
              <a:rPr lang="es-MX" sz="1800" dirty="0">
                <a:solidFill>
                  <a:srgbClr val="610E97"/>
                </a:solidFill>
                <a:latin typeface="Century Gothic" panose="020B0502020202020204" pitchFamily="34" charset="0"/>
              </a:rPr>
              <a:t>4</a:t>
            </a:r>
            <a:r>
              <a:rPr lang="es-MX" sz="1800" dirty="0" smtClean="0">
                <a:solidFill>
                  <a:srgbClr val="610E97"/>
                </a:solidFill>
                <a:latin typeface="Century Gothic" panose="020B0502020202020204" pitchFamily="34" charset="0"/>
              </a:rPr>
              <a:t>.1 </a:t>
            </a:r>
            <a:r>
              <a:rPr lang="es-MX" sz="1800" dirty="0" smtClean="0">
                <a:latin typeface="Century Gothic" panose="020B0502020202020204" pitchFamily="34" charset="0"/>
              </a:rPr>
              <a:t>Alta de Unidades Administrativas </a:t>
            </a:r>
          </a:p>
          <a:p>
            <a:pPr marL="574189" lvl="3" indent="0">
              <a:lnSpc>
                <a:spcPct val="100000"/>
              </a:lnSpc>
              <a:spcBef>
                <a:spcPts val="0"/>
              </a:spcBef>
              <a:buNone/>
            </a:pPr>
            <a:r>
              <a:rPr lang="es-MX" sz="1800" dirty="0">
                <a:solidFill>
                  <a:srgbClr val="610E97"/>
                </a:solidFill>
                <a:latin typeface="Century Gothic" panose="020B0502020202020204" pitchFamily="34" charset="0"/>
              </a:rPr>
              <a:t>4</a:t>
            </a:r>
            <a:r>
              <a:rPr lang="es-MX" sz="1800" dirty="0" smtClean="0">
                <a:solidFill>
                  <a:srgbClr val="610E97"/>
                </a:solidFill>
                <a:latin typeface="Century Gothic" panose="020B0502020202020204" pitchFamily="34" charset="0"/>
              </a:rPr>
              <a:t>.2 </a:t>
            </a:r>
            <a:r>
              <a:rPr lang="es-MX" sz="1800" dirty="0" smtClean="0">
                <a:latin typeface="Century Gothic" panose="020B0502020202020204" pitchFamily="34" charset="0"/>
              </a:rPr>
              <a:t>Alta de Usuarios con perfil de Administrador de Unidades Administrativas</a:t>
            </a:r>
          </a:p>
          <a:p>
            <a:pPr marL="574189" lvl="3" indent="0">
              <a:lnSpc>
                <a:spcPct val="100000"/>
              </a:lnSpc>
              <a:spcBef>
                <a:spcPts val="0"/>
              </a:spcBef>
              <a:buNone/>
            </a:pPr>
            <a:r>
              <a:rPr lang="es-MX" sz="1800" dirty="0">
                <a:solidFill>
                  <a:srgbClr val="610E97"/>
                </a:solidFill>
                <a:latin typeface="Century Gothic" panose="020B0502020202020204" pitchFamily="34" charset="0"/>
              </a:rPr>
              <a:t>4</a:t>
            </a:r>
            <a:r>
              <a:rPr lang="es-MX" sz="1800" dirty="0" smtClean="0">
                <a:solidFill>
                  <a:srgbClr val="610E97"/>
                </a:solidFill>
                <a:latin typeface="Century Gothic" panose="020B0502020202020204" pitchFamily="34" charset="0"/>
              </a:rPr>
              <a:t>.3 </a:t>
            </a:r>
            <a:r>
              <a:rPr lang="es-MX" sz="1800" dirty="0" smtClean="0">
                <a:latin typeface="Century Gothic" panose="020B0502020202020204" pitchFamily="34" charset="0"/>
              </a:rPr>
              <a:t>Asignación de formatos a Unidades Administrativas</a:t>
            </a:r>
          </a:p>
          <a:p>
            <a:pPr marL="574189" lvl="3" indent="0">
              <a:lnSpc>
                <a:spcPct val="100000"/>
              </a:lnSpc>
              <a:spcBef>
                <a:spcPts val="0"/>
              </a:spcBef>
              <a:buNone/>
            </a:pPr>
            <a:endParaRPr lang="es-MX" sz="1580" dirty="0" smtClean="0">
              <a:latin typeface="Century Gothic" panose="020B0502020202020204" pitchFamily="34" charset="0"/>
            </a:endParaRPr>
          </a:p>
          <a:p>
            <a:pPr marL="0" lvl="1" indent="0">
              <a:lnSpc>
                <a:spcPct val="100000"/>
              </a:lnSpc>
              <a:spcBef>
                <a:spcPts val="0"/>
              </a:spcBef>
              <a:buNone/>
            </a:pPr>
            <a:r>
              <a:rPr lang="es-MX" sz="2200" dirty="0">
                <a:solidFill>
                  <a:srgbClr val="610E97"/>
                </a:solidFill>
                <a:latin typeface="Century Gothic" panose="020B0502020202020204" pitchFamily="34" charset="0"/>
              </a:rPr>
              <a:t>5.- </a:t>
            </a:r>
            <a:r>
              <a:rPr lang="es-MX" sz="2200" dirty="0" smtClean="0">
                <a:latin typeface="Century Gothic" panose="020B0502020202020204" pitchFamily="34" charset="0"/>
              </a:rPr>
              <a:t>Actividad </a:t>
            </a:r>
            <a:r>
              <a:rPr lang="es-MX" sz="2200" dirty="0">
                <a:latin typeface="Century Gothic" panose="020B0502020202020204" pitchFamily="34" charset="0"/>
              </a:rPr>
              <a:t>Compartida (Titular UT y Unidades </a:t>
            </a:r>
            <a:r>
              <a:rPr lang="es-MX" sz="2200" dirty="0" smtClean="0">
                <a:latin typeface="Century Gothic" panose="020B0502020202020204" pitchFamily="34" charset="0"/>
              </a:rPr>
              <a:t>Administrativas)</a:t>
            </a:r>
          </a:p>
          <a:p>
            <a:pPr marL="502188" lvl="2" indent="0">
              <a:lnSpc>
                <a:spcPct val="100000"/>
              </a:lnSpc>
              <a:spcBef>
                <a:spcPts val="0"/>
              </a:spcBef>
              <a:buNone/>
            </a:pPr>
            <a:r>
              <a:rPr lang="es-MX" sz="1761" dirty="0" smtClean="0">
                <a:solidFill>
                  <a:schemeClr val="accent2">
                    <a:lumMod val="75000"/>
                  </a:schemeClr>
                </a:solidFill>
                <a:latin typeface="Century Gothic" panose="020B0502020202020204" pitchFamily="34" charset="0"/>
              </a:rPr>
              <a:t> </a:t>
            </a:r>
            <a:r>
              <a:rPr lang="es-MX" sz="1800" dirty="0">
                <a:solidFill>
                  <a:srgbClr val="610E97"/>
                </a:solidFill>
                <a:latin typeface="Century Gothic" panose="020B0502020202020204" pitchFamily="34" charset="0"/>
              </a:rPr>
              <a:t>5</a:t>
            </a:r>
            <a:r>
              <a:rPr lang="es-MX" sz="1800" dirty="0" smtClean="0">
                <a:solidFill>
                  <a:srgbClr val="610E97"/>
                </a:solidFill>
                <a:latin typeface="Century Gothic" panose="020B0502020202020204" pitchFamily="34" charset="0"/>
              </a:rPr>
              <a:t>.1 </a:t>
            </a:r>
            <a:r>
              <a:rPr lang="es-MX" sz="1800" dirty="0">
                <a:latin typeface="Century Gothic" panose="020B0502020202020204" pitchFamily="34" charset="0"/>
              </a:rPr>
              <a:t>Carga de </a:t>
            </a:r>
            <a:r>
              <a:rPr lang="es-MX" sz="1800" dirty="0" smtClean="0">
                <a:latin typeface="Century Gothic" panose="020B0502020202020204" pitchFamily="34" charset="0"/>
              </a:rPr>
              <a:t>información</a:t>
            </a:r>
          </a:p>
          <a:p>
            <a:pPr marL="0" lvl="1" indent="0">
              <a:lnSpc>
                <a:spcPct val="100000"/>
              </a:lnSpc>
              <a:spcBef>
                <a:spcPts val="0"/>
              </a:spcBef>
              <a:buNone/>
            </a:pPr>
            <a:endParaRPr lang="es-MX" sz="1800" dirty="0">
              <a:latin typeface="Century Gothic" panose="020B0502020202020204" pitchFamily="34" charset="0"/>
            </a:endParaRPr>
          </a:p>
          <a:p>
            <a:pPr marL="0" lvl="1" indent="0">
              <a:lnSpc>
                <a:spcPct val="100000"/>
              </a:lnSpc>
              <a:spcBef>
                <a:spcPts val="0"/>
              </a:spcBef>
              <a:buNone/>
            </a:pPr>
            <a:r>
              <a:rPr lang="es-MX" sz="2200" dirty="0">
                <a:solidFill>
                  <a:srgbClr val="610E97"/>
                </a:solidFill>
                <a:latin typeface="Century Gothic" panose="020B0502020202020204" pitchFamily="34" charset="0"/>
              </a:rPr>
              <a:t>6.- </a:t>
            </a:r>
            <a:r>
              <a:rPr lang="es-MX" sz="2200" dirty="0" smtClean="0">
                <a:latin typeface="Century Gothic" panose="020B0502020202020204" pitchFamily="34" charset="0"/>
              </a:rPr>
              <a:t>Consideraciones </a:t>
            </a:r>
            <a:r>
              <a:rPr lang="es-MX" sz="2200" dirty="0">
                <a:latin typeface="Century Gothic" panose="020B0502020202020204" pitchFamily="34" charset="0"/>
              </a:rPr>
              <a:t>Orgánico – </a:t>
            </a:r>
            <a:r>
              <a:rPr lang="es-MX" sz="2200" dirty="0" smtClean="0">
                <a:latin typeface="Century Gothic" panose="020B0502020202020204" pitchFamily="34" charset="0"/>
              </a:rPr>
              <a:t>Administrativas</a:t>
            </a:r>
            <a:endParaRPr lang="es-MX" sz="2200" dirty="0"/>
          </a:p>
        </p:txBody>
      </p:sp>
    </p:spTree>
    <p:extLst>
      <p:ext uri="{BB962C8B-B14F-4D97-AF65-F5344CB8AC3E}">
        <p14:creationId xmlns:p14="http://schemas.microsoft.com/office/powerpoint/2010/main" val="772327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2" name="Rectángulo 1"/>
          <p:cNvSpPr/>
          <p:nvPr/>
        </p:nvSpPr>
        <p:spPr>
          <a:xfrm>
            <a:off x="216568" y="1447040"/>
            <a:ext cx="9610976" cy="1015663"/>
          </a:xfrm>
          <a:prstGeom prst="rect">
            <a:avLst/>
          </a:prstGeom>
        </p:spPr>
        <p:txBody>
          <a:bodyPr wrap="square">
            <a:spAutoFit/>
          </a:bodyPr>
          <a:lstStyle/>
          <a:p>
            <a:r>
              <a:rPr lang="es-MX" sz="2000" dirty="0" smtClean="0">
                <a:latin typeface="Century Gothic" panose="020B0502020202020204" pitchFamily="34" charset="0"/>
              </a:rPr>
              <a:t>Para realizar el alta de unidad administrativa, localiza </a:t>
            </a:r>
            <a:r>
              <a:rPr lang="es-MX" sz="2000" dirty="0">
                <a:latin typeface="Century Gothic" panose="020B0502020202020204" pitchFamily="34" charset="0"/>
              </a:rPr>
              <a:t>en el menú de SIPOT </a:t>
            </a:r>
            <a:r>
              <a:rPr lang="es-MX" sz="2000" dirty="0" smtClean="0">
                <a:latin typeface="Century Gothic" panose="020B0502020202020204" pitchFamily="34" charset="0"/>
              </a:rPr>
              <a:t>el botón “Unidad administrativa”, da clic y elige la opción “administración de unidades administrativas”.</a:t>
            </a:r>
            <a:endParaRPr lang="es-MX" dirty="0"/>
          </a:p>
        </p:txBody>
      </p:sp>
      <p:pic>
        <p:nvPicPr>
          <p:cNvPr id="7" name="Imagen 6"/>
          <p:cNvPicPr>
            <a:picLocks noChangeAspect="1"/>
          </p:cNvPicPr>
          <p:nvPr/>
        </p:nvPicPr>
        <p:blipFill rotWithShape="1">
          <a:blip r:embed="rId3"/>
          <a:srcRect l="9923" t="17699" r="33483" b="22761"/>
          <a:stretch/>
        </p:blipFill>
        <p:spPr>
          <a:xfrm>
            <a:off x="1732547" y="2607344"/>
            <a:ext cx="7363326" cy="4355431"/>
          </a:xfrm>
          <a:prstGeom prst="rect">
            <a:avLst/>
          </a:prstGeom>
        </p:spPr>
      </p:pic>
      <p:sp>
        <p:nvSpPr>
          <p:cNvPr id="8" name="Flecha abajo 7"/>
          <p:cNvSpPr/>
          <p:nvPr/>
        </p:nvSpPr>
        <p:spPr>
          <a:xfrm rot="16200000">
            <a:off x="1239255" y="4369279"/>
            <a:ext cx="697828" cy="897425"/>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50401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77659" y="2261937"/>
            <a:ext cx="7442868" cy="5049608"/>
          </a:xfrm>
          <a:prstGeom prst="roundRect">
            <a:avLst>
              <a:gd name="adj" fmla="val 4167"/>
            </a:avLst>
          </a:prstGeom>
          <a:solidFill>
            <a:srgbClr val="FFFFFF"/>
          </a:solidFill>
          <a:ln w="76200" cap="sq">
            <a:solidFill>
              <a:srgbClr val="EAEAEA"/>
            </a:solidFill>
            <a:miter lim="800000"/>
          </a:ln>
          <a:effectLst/>
        </p:spPr>
      </p:pic>
      <p:sp>
        <p:nvSpPr>
          <p:cNvPr id="4" name="Rectángulo 3"/>
          <p:cNvSpPr/>
          <p:nvPr/>
        </p:nvSpPr>
        <p:spPr>
          <a:xfrm>
            <a:off x="216568" y="1445487"/>
            <a:ext cx="9610976" cy="400110"/>
          </a:xfrm>
          <a:prstGeom prst="rect">
            <a:avLst/>
          </a:prstGeom>
        </p:spPr>
        <p:txBody>
          <a:bodyPr wrap="square">
            <a:spAutoFit/>
          </a:bodyPr>
          <a:lstStyle/>
          <a:p>
            <a:r>
              <a:rPr lang="es-MX" sz="2000" dirty="0" smtClean="0">
                <a:latin typeface="Century Gothic" panose="020B0502020202020204" pitchFamily="34" charset="0"/>
              </a:rPr>
              <a:t>En la parte superior izquierda localiza el botón “agregar” y dale clic.</a:t>
            </a:r>
            <a:endParaRPr lang="es-MX" dirty="0"/>
          </a:p>
        </p:txBody>
      </p:sp>
    </p:spTree>
    <p:extLst>
      <p:ext uri="{BB962C8B-B14F-4D97-AF65-F5344CB8AC3E}">
        <p14:creationId xmlns:p14="http://schemas.microsoft.com/office/powerpoint/2010/main" val="20135920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495721" y="3099527"/>
            <a:ext cx="9331823" cy="404723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Rectángulo 3"/>
          <p:cNvSpPr/>
          <p:nvPr/>
        </p:nvSpPr>
        <p:spPr>
          <a:xfrm>
            <a:off x="216568" y="1445487"/>
            <a:ext cx="9610976" cy="1015663"/>
          </a:xfrm>
          <a:prstGeom prst="rect">
            <a:avLst/>
          </a:prstGeom>
        </p:spPr>
        <p:txBody>
          <a:bodyPr wrap="square">
            <a:spAutoFit/>
          </a:bodyPr>
          <a:lstStyle/>
          <a:p>
            <a:r>
              <a:rPr lang="es-MX" sz="2000" dirty="0" smtClean="0">
                <a:latin typeface="Century Gothic" panose="020B0502020202020204" pitchFamily="34" charset="0"/>
              </a:rPr>
              <a:t>A continuación saldrá una ventana con un código asignado por el sistema y un espacio para el nombre de la Unidad Administrativa, llénalo con el que te corresponda y dale aceptar para que se agregue.</a:t>
            </a:r>
            <a:endParaRPr lang="es-MX" dirty="0"/>
          </a:p>
        </p:txBody>
      </p:sp>
      <p:sp>
        <p:nvSpPr>
          <p:cNvPr id="2" name="Elipse 1"/>
          <p:cNvSpPr/>
          <p:nvPr/>
        </p:nvSpPr>
        <p:spPr>
          <a:xfrm>
            <a:off x="1636295" y="5678905"/>
            <a:ext cx="1684421" cy="6978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608235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80045" y="2815114"/>
            <a:ext cx="9394138" cy="4042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ángulo 3"/>
          <p:cNvSpPr/>
          <p:nvPr/>
        </p:nvSpPr>
        <p:spPr>
          <a:xfrm>
            <a:off x="216568" y="1445487"/>
            <a:ext cx="9610976" cy="400238"/>
          </a:xfrm>
          <a:prstGeom prst="rect">
            <a:avLst/>
          </a:prstGeom>
        </p:spPr>
        <p:txBody>
          <a:bodyPr wrap="square">
            <a:spAutoFit/>
          </a:bodyPr>
          <a:lstStyle/>
          <a:p>
            <a:endParaRPr lang="es-MX" dirty="0"/>
          </a:p>
        </p:txBody>
      </p:sp>
      <p:sp>
        <p:nvSpPr>
          <p:cNvPr id="5" name="Rectángulo 4"/>
          <p:cNvSpPr/>
          <p:nvPr/>
        </p:nvSpPr>
        <p:spPr>
          <a:xfrm>
            <a:off x="216568" y="1445487"/>
            <a:ext cx="9610976" cy="707886"/>
          </a:xfrm>
          <a:prstGeom prst="rect">
            <a:avLst/>
          </a:prstGeom>
        </p:spPr>
        <p:txBody>
          <a:bodyPr wrap="square">
            <a:spAutoFit/>
          </a:bodyPr>
          <a:lstStyle/>
          <a:p>
            <a:r>
              <a:rPr lang="es-MX" sz="2000" dirty="0" smtClean="0">
                <a:latin typeface="Century Gothic" panose="020B0502020202020204" pitchFamily="34" charset="0"/>
              </a:rPr>
              <a:t>Puedes verificar que se haya guardado correctamente buscando tu unidad administrativa. </a:t>
            </a:r>
            <a:endParaRPr lang="es-MX" dirty="0"/>
          </a:p>
        </p:txBody>
      </p:sp>
    </p:spTree>
    <p:extLst>
      <p:ext uri="{BB962C8B-B14F-4D97-AF65-F5344CB8AC3E}">
        <p14:creationId xmlns:p14="http://schemas.microsoft.com/office/powerpoint/2010/main" val="3840112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1" y="0"/>
            <a:ext cx="10044113" cy="7740306"/>
          </a:xfrm>
          <a:prstGeom prst="rect">
            <a:avLst/>
          </a:prstGeom>
        </p:spPr>
      </p:pic>
      <p:pic>
        <p:nvPicPr>
          <p:cNvPr id="3" name="Imagen 2"/>
          <p:cNvPicPr>
            <a:picLocks noChangeAspect="1"/>
          </p:cNvPicPr>
          <p:nvPr/>
        </p:nvPicPr>
        <p:blipFill>
          <a:blip r:embed="rId3"/>
          <a:stretch>
            <a:fillRect/>
          </a:stretch>
        </p:blipFill>
        <p:spPr>
          <a:xfrm>
            <a:off x="491318" y="3007955"/>
            <a:ext cx="8508303" cy="40492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192506" y="1493712"/>
            <a:ext cx="9480884" cy="1015663"/>
          </a:xfrm>
          <a:prstGeom prst="rect">
            <a:avLst/>
          </a:prstGeom>
          <a:noFill/>
        </p:spPr>
        <p:txBody>
          <a:bodyPr wrap="square" rtlCol="0">
            <a:spAutoFit/>
          </a:bodyPr>
          <a:lstStyle/>
          <a:p>
            <a:pPr algn="just"/>
            <a:r>
              <a:rPr lang="es-MX" sz="2000" dirty="0" smtClean="0">
                <a:latin typeface="Century Gothic" panose="020B0502020202020204" pitchFamily="34" charset="0"/>
              </a:rPr>
              <a:t>Si necesitas realizar alguna modificación da clic en el lápiz. Si deseas eliminarlo, utiliza el bote. Para navegar entre páginas, localiza y da clic en el menú de la parte inferior.</a:t>
            </a:r>
            <a:endParaRPr lang="es-MX" sz="2000" dirty="0">
              <a:latin typeface="Century Gothic" panose="020B0502020202020204" pitchFamily="34" charset="0"/>
            </a:endParaRPr>
          </a:p>
        </p:txBody>
      </p:sp>
      <p:sp>
        <p:nvSpPr>
          <p:cNvPr id="2" name="Rectángulo 1"/>
          <p:cNvSpPr/>
          <p:nvPr/>
        </p:nvSpPr>
        <p:spPr>
          <a:xfrm>
            <a:off x="7411453" y="5101389"/>
            <a:ext cx="553452" cy="4331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7938468" y="6011859"/>
            <a:ext cx="411448" cy="3408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2630905" y="6563370"/>
            <a:ext cx="4203031" cy="4938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662737" y="5101389"/>
            <a:ext cx="1381376" cy="708143"/>
          </a:xfrm>
          <a:prstGeom prst="rect">
            <a:avLst/>
          </a:prstGeom>
          <a:noFill/>
        </p:spPr>
        <p:txBody>
          <a:bodyPr wrap="square" rtlCol="0">
            <a:spAutoFit/>
          </a:bodyPr>
          <a:lstStyle/>
          <a:p>
            <a:r>
              <a:rPr lang="es-MX" dirty="0" smtClean="0"/>
              <a:t>Edita el registro</a:t>
            </a:r>
            <a:endParaRPr lang="es-MX" dirty="0"/>
          </a:p>
        </p:txBody>
      </p:sp>
      <p:sp>
        <p:nvSpPr>
          <p:cNvPr id="9" name="CuadroTexto 8"/>
          <p:cNvSpPr txBox="1"/>
          <p:nvPr/>
        </p:nvSpPr>
        <p:spPr>
          <a:xfrm>
            <a:off x="8792321" y="6021622"/>
            <a:ext cx="1381376" cy="708143"/>
          </a:xfrm>
          <a:prstGeom prst="rect">
            <a:avLst/>
          </a:prstGeom>
          <a:noFill/>
        </p:spPr>
        <p:txBody>
          <a:bodyPr wrap="square" rtlCol="0">
            <a:spAutoFit/>
          </a:bodyPr>
          <a:lstStyle/>
          <a:p>
            <a:r>
              <a:rPr lang="es-MX" dirty="0" smtClean="0"/>
              <a:t>Elimina registro</a:t>
            </a:r>
            <a:endParaRPr lang="es-MX" dirty="0"/>
          </a:p>
        </p:txBody>
      </p:sp>
      <p:sp>
        <p:nvSpPr>
          <p:cNvPr id="10" name="CuadroTexto 9"/>
          <p:cNvSpPr txBox="1"/>
          <p:nvPr/>
        </p:nvSpPr>
        <p:spPr>
          <a:xfrm>
            <a:off x="4653384" y="7110441"/>
            <a:ext cx="3946358" cy="400238"/>
          </a:xfrm>
          <a:prstGeom prst="rect">
            <a:avLst/>
          </a:prstGeom>
          <a:noFill/>
        </p:spPr>
        <p:txBody>
          <a:bodyPr wrap="square" rtlCol="0">
            <a:spAutoFit/>
          </a:bodyPr>
          <a:lstStyle/>
          <a:p>
            <a:r>
              <a:rPr lang="es-MX" dirty="0" smtClean="0"/>
              <a:t>Menú para navegar entre páginas</a:t>
            </a:r>
            <a:endParaRPr lang="es-MX" dirty="0"/>
          </a:p>
        </p:txBody>
      </p:sp>
      <p:sp>
        <p:nvSpPr>
          <p:cNvPr id="11" name="Flecha abajo 10"/>
          <p:cNvSpPr/>
          <p:nvPr/>
        </p:nvSpPr>
        <p:spPr>
          <a:xfrm rot="16200000">
            <a:off x="8266921" y="5158211"/>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abajo 11"/>
          <p:cNvSpPr/>
          <p:nvPr/>
        </p:nvSpPr>
        <p:spPr>
          <a:xfrm rot="16200000">
            <a:off x="8464060" y="5980800"/>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lecha abajo 12"/>
          <p:cNvSpPr/>
          <p:nvPr/>
        </p:nvSpPr>
        <p:spPr>
          <a:xfrm rot="16200000">
            <a:off x="3878216" y="6725721"/>
            <a:ext cx="834123" cy="842212"/>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731483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Título 1"/>
          <p:cNvSpPr txBox="1">
            <a:spLocks/>
          </p:cNvSpPr>
          <p:nvPr/>
        </p:nvSpPr>
        <p:spPr>
          <a:xfrm>
            <a:off x="216568" y="95982"/>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Responsabilidades</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8" name="Rectángulo 7"/>
          <p:cNvSpPr/>
          <p:nvPr/>
        </p:nvSpPr>
        <p:spPr>
          <a:xfrm>
            <a:off x="855424" y="1477502"/>
            <a:ext cx="9405257" cy="2169825"/>
          </a:xfrm>
          <a:prstGeom prst="rect">
            <a:avLst/>
          </a:prstGeom>
        </p:spPr>
        <p:txBody>
          <a:bodyPr wrap="square">
            <a:spAutoFit/>
          </a:bodyPr>
          <a:lstStyle/>
          <a:p>
            <a:pPr marL="574189" lvl="3" algn="ctr">
              <a:lnSpc>
                <a:spcPct val="100000"/>
              </a:lnSpc>
              <a:spcBef>
                <a:spcPts val="0"/>
              </a:spcBef>
            </a:pPr>
            <a:r>
              <a:rPr lang="es-MX" sz="4500" dirty="0">
                <a:latin typeface="Century Gothic" panose="020B0502020202020204" pitchFamily="34" charset="0"/>
              </a:rPr>
              <a:t>Alta de Usuarios con perfil de Administrador de Unidades Administrativas</a:t>
            </a:r>
          </a:p>
        </p:txBody>
      </p:sp>
      <p:sp>
        <p:nvSpPr>
          <p:cNvPr id="12" name="CuadroTexto 11"/>
          <p:cNvSpPr txBox="1"/>
          <p:nvPr/>
        </p:nvSpPr>
        <p:spPr>
          <a:xfrm>
            <a:off x="404908" y="1135935"/>
            <a:ext cx="1129632" cy="2400657"/>
          </a:xfrm>
          <a:prstGeom prst="rect">
            <a:avLst/>
          </a:prstGeom>
          <a:noFill/>
        </p:spPr>
        <p:txBody>
          <a:bodyPr wrap="square" rtlCol="0">
            <a:spAutoFit/>
          </a:bodyPr>
          <a:lstStyle/>
          <a:p>
            <a:r>
              <a:rPr lang="es-MX" sz="15000" b="1" dirty="0">
                <a:latin typeface="Century Gothic" panose="020B0502020202020204" pitchFamily="34" charset="0"/>
              </a:rPr>
              <a:t>2</a:t>
            </a:r>
          </a:p>
        </p:txBody>
      </p:sp>
      <p:pic>
        <p:nvPicPr>
          <p:cNvPr id="2" name="Imagen 1"/>
          <p:cNvPicPr>
            <a:picLocks noChangeAspect="1"/>
          </p:cNvPicPr>
          <p:nvPr/>
        </p:nvPicPr>
        <p:blipFill rotWithShape="1">
          <a:blip r:embed="rId3"/>
          <a:srcRect l="2954" t="2088" r="2367" b="2683"/>
          <a:stretch/>
        </p:blipFill>
        <p:spPr>
          <a:xfrm>
            <a:off x="5022056" y="3918621"/>
            <a:ext cx="3222509" cy="3205548"/>
          </a:xfrm>
          <a:prstGeom prst="rect">
            <a:avLst/>
          </a:prstGeom>
        </p:spPr>
      </p:pic>
    </p:spTree>
    <p:extLst>
      <p:ext uri="{BB962C8B-B14F-4D97-AF65-F5344CB8AC3E}">
        <p14:creationId xmlns:p14="http://schemas.microsoft.com/office/powerpoint/2010/main" val="2186891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5" name="Imagen 4"/>
          <p:cNvPicPr>
            <a:picLocks noChangeAspect="1"/>
          </p:cNvPicPr>
          <p:nvPr/>
        </p:nvPicPr>
        <p:blipFill>
          <a:blip r:embed="rId3"/>
          <a:stretch>
            <a:fillRect/>
          </a:stretch>
        </p:blipFill>
        <p:spPr>
          <a:xfrm>
            <a:off x="402067" y="2755492"/>
            <a:ext cx="9360571" cy="3249146"/>
          </a:xfrm>
          <a:prstGeom prst="rect">
            <a:avLst/>
          </a:prstGeom>
          <a:ln>
            <a:noFill/>
          </a:ln>
          <a:effectLst>
            <a:reflection blurRad="12700" stA="30000" endPos="30000" dist="5000" dir="5400000" sy="-100000" algn="bl" rotWithShape="0"/>
          </a:effectLst>
        </p:spPr>
      </p:pic>
      <p:sp>
        <p:nvSpPr>
          <p:cNvPr id="7" name="CuadroTexto 6"/>
          <p:cNvSpPr txBox="1"/>
          <p:nvPr/>
        </p:nvSpPr>
        <p:spPr>
          <a:xfrm>
            <a:off x="384623" y="1439330"/>
            <a:ext cx="9182071" cy="707886"/>
          </a:xfrm>
          <a:prstGeom prst="rect">
            <a:avLst/>
          </a:prstGeom>
          <a:noFill/>
        </p:spPr>
        <p:txBody>
          <a:bodyPr wrap="square" rtlCol="0">
            <a:spAutoFit/>
          </a:bodyPr>
          <a:lstStyle/>
          <a:p>
            <a:r>
              <a:rPr lang="es-MX" sz="2000" dirty="0" smtClean="0">
                <a:latin typeface="Century Gothic" panose="020B0502020202020204" pitchFamily="34" charset="0"/>
              </a:rPr>
              <a:t>Para dar de alta un usuario, dirígete a la parte superior, localiza el botón de “administración” y da clic en “usuarios”</a:t>
            </a:r>
            <a:endParaRPr lang="es-MX" sz="2000" dirty="0">
              <a:latin typeface="Century Gothic" panose="020B0502020202020204" pitchFamily="34" charset="0"/>
            </a:endParaRPr>
          </a:p>
        </p:txBody>
      </p:sp>
    </p:spTree>
    <p:extLst>
      <p:ext uri="{BB962C8B-B14F-4D97-AF65-F5344CB8AC3E}">
        <p14:creationId xmlns:p14="http://schemas.microsoft.com/office/powerpoint/2010/main" val="4293969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269720" y="2649030"/>
            <a:ext cx="7105179" cy="4748580"/>
          </a:xfrm>
          <a:prstGeom prst="rect">
            <a:avLst/>
          </a:prstGeom>
          <a:ln>
            <a:noFill/>
          </a:ln>
          <a:effectLst>
            <a:reflection blurRad="12700" stA="30000" endPos="30000" dist="5000" dir="5400000" sy="-100000" algn="bl" rotWithShape="0"/>
          </a:effectLst>
        </p:spPr>
      </p:pic>
      <p:sp>
        <p:nvSpPr>
          <p:cNvPr id="4" name="CuadroTexto 3"/>
          <p:cNvSpPr txBox="1"/>
          <p:nvPr/>
        </p:nvSpPr>
        <p:spPr>
          <a:xfrm>
            <a:off x="7793429" y="3727535"/>
            <a:ext cx="2245339" cy="707886"/>
          </a:xfrm>
          <a:prstGeom prst="rect">
            <a:avLst/>
          </a:prstGeom>
          <a:noFill/>
        </p:spPr>
        <p:txBody>
          <a:bodyPr wrap="square" rtlCol="0">
            <a:spAutoFit/>
          </a:bodyPr>
          <a:lstStyle/>
          <a:p>
            <a:r>
              <a:rPr lang="es-MX" sz="2000" dirty="0" smtClean="0">
                <a:ln w="0"/>
                <a:latin typeface="Century Gothic" panose="020B0502020202020204" pitchFamily="34" charset="0"/>
              </a:rPr>
              <a:t>Registro de un nuevo usuario</a:t>
            </a:r>
            <a:endParaRPr lang="es-MX" sz="2000" dirty="0">
              <a:ln w="0"/>
              <a:latin typeface="Century Gothic" panose="020B0502020202020204" pitchFamily="34" charset="0"/>
            </a:endParaRPr>
          </a:p>
        </p:txBody>
      </p:sp>
      <p:sp>
        <p:nvSpPr>
          <p:cNvPr id="5" name="CuadroTexto 4"/>
          <p:cNvSpPr txBox="1"/>
          <p:nvPr/>
        </p:nvSpPr>
        <p:spPr>
          <a:xfrm>
            <a:off x="7793429" y="5580118"/>
            <a:ext cx="2611680" cy="1015663"/>
          </a:xfrm>
          <a:prstGeom prst="rect">
            <a:avLst/>
          </a:prstGeom>
          <a:noFill/>
        </p:spPr>
        <p:txBody>
          <a:bodyPr wrap="square" rtlCol="0">
            <a:spAutoFit/>
          </a:bodyPr>
          <a:lstStyle/>
          <a:p>
            <a:r>
              <a:rPr lang="es-MX" sz="2000" dirty="0" smtClean="0">
                <a:ln w="0"/>
                <a:latin typeface="Century Gothic" panose="020B0502020202020204" pitchFamily="34" charset="0"/>
              </a:rPr>
              <a:t>Usuarios creados por el sujeto obligado</a:t>
            </a:r>
            <a:endParaRPr lang="es-MX" sz="2000" dirty="0">
              <a:ln w="0"/>
              <a:latin typeface="Century Gothic" panose="020B0502020202020204" pitchFamily="34" charset="0"/>
            </a:endParaRPr>
          </a:p>
        </p:txBody>
      </p:sp>
      <p:sp>
        <p:nvSpPr>
          <p:cNvPr id="7" name="CuadroTexto 6"/>
          <p:cNvSpPr txBox="1"/>
          <p:nvPr/>
        </p:nvSpPr>
        <p:spPr>
          <a:xfrm>
            <a:off x="238515" y="1464926"/>
            <a:ext cx="9603317" cy="1015663"/>
          </a:xfrm>
          <a:prstGeom prst="rect">
            <a:avLst/>
          </a:prstGeom>
          <a:noFill/>
        </p:spPr>
        <p:txBody>
          <a:bodyPr wrap="square" rtlCol="0">
            <a:spAutoFit/>
          </a:bodyPr>
          <a:lstStyle/>
          <a:p>
            <a:r>
              <a:rPr lang="es-MX" sz="2000" dirty="0" smtClean="0">
                <a:latin typeface="Century Gothic" panose="020B0502020202020204" pitchFamily="34" charset="0"/>
              </a:rPr>
              <a:t>A continuación saldrán dos recuadros: el primero es para registrar un nuevo usuario, en él deberás capturar los datos del administrador </a:t>
            </a:r>
            <a:r>
              <a:rPr lang="es-MX" sz="2000" dirty="0">
                <a:latin typeface="Century Gothic" panose="020B0502020202020204" pitchFamily="34" charset="0"/>
              </a:rPr>
              <a:t>de Unidad </a:t>
            </a:r>
            <a:r>
              <a:rPr lang="es-MX" sz="2000" dirty="0" smtClean="0">
                <a:latin typeface="Century Gothic" panose="020B0502020202020204" pitchFamily="34" charset="0"/>
              </a:rPr>
              <a:t>Administrativa. En recuadro inferior, podrás verificar los que vas creando.</a:t>
            </a:r>
            <a:endParaRPr lang="es-MX" sz="2000" dirty="0">
              <a:latin typeface="Century Gothic" panose="020B0502020202020204" pitchFamily="34" charset="0"/>
            </a:endParaRPr>
          </a:p>
        </p:txBody>
      </p:sp>
      <p:sp>
        <p:nvSpPr>
          <p:cNvPr id="8" name="Flecha abajo 7"/>
          <p:cNvSpPr/>
          <p:nvPr/>
        </p:nvSpPr>
        <p:spPr>
          <a:xfrm rot="16200000">
            <a:off x="7134653" y="3740447"/>
            <a:ext cx="667844" cy="649708"/>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bajo 8"/>
          <p:cNvSpPr/>
          <p:nvPr/>
        </p:nvSpPr>
        <p:spPr>
          <a:xfrm rot="16200000">
            <a:off x="7214010" y="5788994"/>
            <a:ext cx="667844" cy="649708"/>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81593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571500" y="2642539"/>
            <a:ext cx="9084407" cy="41252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CuadroTexto 1"/>
          <p:cNvSpPr txBox="1"/>
          <p:nvPr/>
        </p:nvSpPr>
        <p:spPr>
          <a:xfrm>
            <a:off x="571500" y="1485900"/>
            <a:ext cx="9084407" cy="708143"/>
          </a:xfrm>
          <a:prstGeom prst="rect">
            <a:avLst/>
          </a:prstGeom>
          <a:noFill/>
        </p:spPr>
        <p:txBody>
          <a:bodyPr wrap="square" rtlCol="0">
            <a:spAutoFit/>
          </a:bodyPr>
          <a:lstStyle/>
          <a:p>
            <a:r>
              <a:rPr lang="es-MX" dirty="0" smtClean="0">
                <a:latin typeface="Century Gothic" panose="020B0502020202020204" pitchFamily="34" charset="0"/>
              </a:rPr>
              <a:t>Este nombre de usuario es independiente al que debes utilizar cada que ingresas a SIPOT</a:t>
            </a:r>
            <a:endParaRPr lang="es-MX" dirty="0">
              <a:latin typeface="Century Gothic" panose="020B0502020202020204" pitchFamily="34" charset="0"/>
            </a:endParaRPr>
          </a:p>
        </p:txBody>
      </p:sp>
    </p:spTree>
    <p:extLst>
      <p:ext uri="{BB962C8B-B14F-4D97-AF65-F5344CB8AC3E}">
        <p14:creationId xmlns:p14="http://schemas.microsoft.com/office/powerpoint/2010/main" val="1931715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0044113" cy="7740306"/>
          </a:xfrm>
          <a:prstGeom prst="rect">
            <a:avLst/>
          </a:prstGeom>
        </p:spPr>
      </p:pic>
      <p:pic>
        <p:nvPicPr>
          <p:cNvPr id="3" name="Imagen 2"/>
          <p:cNvPicPr>
            <a:picLocks noChangeAspect="1"/>
          </p:cNvPicPr>
          <p:nvPr/>
        </p:nvPicPr>
        <p:blipFill>
          <a:blip r:embed="rId3"/>
          <a:stretch>
            <a:fillRect/>
          </a:stretch>
        </p:blipFill>
        <p:spPr>
          <a:xfrm>
            <a:off x="440875" y="3537859"/>
            <a:ext cx="3774389" cy="33663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n 4"/>
          <p:cNvPicPr>
            <a:picLocks noChangeAspect="1"/>
          </p:cNvPicPr>
          <p:nvPr/>
        </p:nvPicPr>
        <p:blipFill>
          <a:blip r:embed="rId4"/>
          <a:stretch>
            <a:fillRect/>
          </a:stretch>
        </p:blipFill>
        <p:spPr>
          <a:xfrm>
            <a:off x="2875073" y="3762096"/>
            <a:ext cx="6787623" cy="35284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CuadroTexto 1"/>
          <p:cNvSpPr txBox="1"/>
          <p:nvPr/>
        </p:nvSpPr>
        <p:spPr>
          <a:xfrm>
            <a:off x="1558506" y="2155124"/>
            <a:ext cx="4439326" cy="708143"/>
          </a:xfrm>
          <a:prstGeom prst="rect">
            <a:avLst/>
          </a:prstGeom>
          <a:noFill/>
        </p:spPr>
        <p:txBody>
          <a:bodyPr wrap="square" rtlCol="0">
            <a:spAutoFit/>
          </a:bodyPr>
          <a:lstStyle/>
          <a:p>
            <a:pPr algn="ctr"/>
            <a:r>
              <a:rPr lang="es-MX" dirty="0" smtClean="0">
                <a:latin typeface="Century Gothic" panose="020B0502020202020204" pitchFamily="34" charset="0"/>
              </a:rPr>
              <a:t>Estos campos se llenan de forma automática por el sistema.</a:t>
            </a:r>
            <a:endParaRPr lang="es-MX" dirty="0">
              <a:latin typeface="Century Gothic" panose="020B0502020202020204" pitchFamily="34" charset="0"/>
            </a:endParaRPr>
          </a:p>
        </p:txBody>
      </p:sp>
      <p:sp>
        <p:nvSpPr>
          <p:cNvPr id="4" name="Flecha derecha 3"/>
          <p:cNvSpPr/>
          <p:nvPr/>
        </p:nvSpPr>
        <p:spPr>
          <a:xfrm rot="16200000">
            <a:off x="2540360" y="3682206"/>
            <a:ext cx="2475619" cy="1352785"/>
          </a:xfrm>
          <a:prstGeom prst="rightArrow">
            <a:avLst/>
          </a:prstGeom>
          <a:solidFill>
            <a:srgbClr val="FF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05876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
            <a:ext cx="10044113" cy="7738907"/>
          </a:xfrm>
          <a:prstGeom prst="rect">
            <a:avLst/>
          </a:prstGeom>
        </p:spPr>
      </p:pic>
      <p:sp>
        <p:nvSpPr>
          <p:cNvPr id="5" name="Título 1"/>
          <p:cNvSpPr txBox="1">
            <a:spLocks/>
          </p:cNvSpPr>
          <p:nvPr/>
        </p:nvSpPr>
        <p:spPr>
          <a:xfrm>
            <a:off x="0" y="3677820"/>
            <a:ext cx="7543800" cy="267764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8000" dirty="0" smtClean="0">
                <a:solidFill>
                  <a:srgbClr val="610E97"/>
                </a:solidFill>
              </a:rPr>
              <a:t>Contexto</a:t>
            </a:r>
            <a:endParaRPr lang="es-MX" sz="36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1</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1498649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711420" y="2326866"/>
            <a:ext cx="8621272" cy="44584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238515" y="1464926"/>
            <a:ext cx="9603317" cy="400110"/>
          </a:xfrm>
          <a:prstGeom prst="rect">
            <a:avLst/>
          </a:prstGeom>
          <a:noFill/>
        </p:spPr>
        <p:txBody>
          <a:bodyPr wrap="square" rtlCol="0">
            <a:spAutoFit/>
          </a:bodyPr>
          <a:lstStyle/>
          <a:p>
            <a:r>
              <a:rPr lang="es-MX" sz="2000" dirty="0" smtClean="0">
                <a:latin typeface="Century Gothic" panose="020B0502020202020204" pitchFamily="34" charset="0"/>
              </a:rPr>
              <a:t>Es necesario que llenes todos los datos y que le asignes un rol. </a:t>
            </a:r>
            <a:endParaRPr lang="es-MX" sz="2000" dirty="0">
              <a:latin typeface="Century Gothic" panose="020B0502020202020204" pitchFamily="34" charset="0"/>
            </a:endParaRPr>
          </a:p>
        </p:txBody>
      </p:sp>
    </p:spTree>
    <p:extLst>
      <p:ext uri="{BB962C8B-B14F-4D97-AF65-F5344CB8AC3E}">
        <p14:creationId xmlns:p14="http://schemas.microsoft.com/office/powerpoint/2010/main" val="245296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538166" y="2791326"/>
            <a:ext cx="8967780" cy="38452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238515" y="1464926"/>
            <a:ext cx="9603317" cy="707886"/>
          </a:xfrm>
          <a:prstGeom prst="rect">
            <a:avLst/>
          </a:prstGeom>
          <a:noFill/>
        </p:spPr>
        <p:txBody>
          <a:bodyPr wrap="square" rtlCol="0">
            <a:spAutoFit/>
          </a:bodyPr>
          <a:lstStyle/>
          <a:p>
            <a:r>
              <a:rPr lang="es-MX" sz="2000" dirty="0" smtClean="0">
                <a:latin typeface="Century Gothic" panose="020B0502020202020204" pitchFamily="34" charset="0"/>
              </a:rPr>
              <a:t>También es indispensable que lo vincules a la unidad administrativa correspondiente. </a:t>
            </a:r>
            <a:endParaRPr lang="es-MX" sz="2000" dirty="0">
              <a:latin typeface="Century Gothic" panose="020B0502020202020204" pitchFamily="34" charset="0"/>
            </a:endParaRPr>
          </a:p>
        </p:txBody>
      </p:sp>
      <p:sp>
        <p:nvSpPr>
          <p:cNvPr id="2" name="Rectángulo 1"/>
          <p:cNvSpPr/>
          <p:nvPr/>
        </p:nvSpPr>
        <p:spPr>
          <a:xfrm>
            <a:off x="238515" y="6988479"/>
            <a:ext cx="8376096" cy="400110"/>
          </a:xfrm>
          <a:prstGeom prst="rect">
            <a:avLst/>
          </a:prstGeom>
        </p:spPr>
        <p:txBody>
          <a:bodyPr wrap="square">
            <a:spAutoFit/>
          </a:bodyPr>
          <a:lstStyle/>
          <a:p>
            <a:r>
              <a:rPr lang="es-MX" sz="2000" dirty="0">
                <a:latin typeface="Century Gothic" panose="020B0502020202020204" pitchFamily="34" charset="0"/>
              </a:rPr>
              <a:t>Para realizar esta acción es necesario </a:t>
            </a:r>
            <a:r>
              <a:rPr lang="es-MX" sz="2000" dirty="0" smtClean="0">
                <a:latin typeface="Century Gothic" panose="020B0502020202020204" pitchFamily="34" charset="0"/>
              </a:rPr>
              <a:t>que primero la des de alta.</a:t>
            </a:r>
            <a:endParaRPr lang="es-MX" sz="2000" dirty="0">
              <a:latin typeface="Century Gothic" panose="020B0502020202020204" pitchFamily="34" charset="0"/>
            </a:endParaRPr>
          </a:p>
        </p:txBody>
      </p:sp>
    </p:spTree>
    <p:extLst>
      <p:ext uri="{BB962C8B-B14F-4D97-AF65-F5344CB8AC3E}">
        <p14:creationId xmlns:p14="http://schemas.microsoft.com/office/powerpoint/2010/main" val="5556930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36654" y="3379397"/>
            <a:ext cx="7868652" cy="34439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p:cNvSpPr/>
          <p:nvPr/>
        </p:nvSpPr>
        <p:spPr>
          <a:xfrm>
            <a:off x="7411453" y="5101389"/>
            <a:ext cx="553452" cy="4331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7866279" y="5843418"/>
            <a:ext cx="411448" cy="3408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8662737" y="5101389"/>
            <a:ext cx="1381376" cy="708143"/>
          </a:xfrm>
          <a:prstGeom prst="rect">
            <a:avLst/>
          </a:prstGeom>
          <a:noFill/>
        </p:spPr>
        <p:txBody>
          <a:bodyPr wrap="square" rtlCol="0">
            <a:spAutoFit/>
          </a:bodyPr>
          <a:lstStyle/>
          <a:p>
            <a:r>
              <a:rPr lang="es-MX" dirty="0" smtClean="0"/>
              <a:t>Edita el registro</a:t>
            </a:r>
            <a:endParaRPr lang="es-MX" dirty="0"/>
          </a:p>
        </p:txBody>
      </p:sp>
      <p:sp>
        <p:nvSpPr>
          <p:cNvPr id="9" name="CuadroTexto 8"/>
          <p:cNvSpPr txBox="1"/>
          <p:nvPr/>
        </p:nvSpPr>
        <p:spPr>
          <a:xfrm>
            <a:off x="8792321" y="5901307"/>
            <a:ext cx="1381376" cy="708143"/>
          </a:xfrm>
          <a:prstGeom prst="rect">
            <a:avLst/>
          </a:prstGeom>
          <a:noFill/>
        </p:spPr>
        <p:txBody>
          <a:bodyPr wrap="square" rtlCol="0">
            <a:spAutoFit/>
          </a:bodyPr>
          <a:lstStyle/>
          <a:p>
            <a:r>
              <a:rPr lang="es-MX" dirty="0" smtClean="0"/>
              <a:t>Elimina registro</a:t>
            </a:r>
            <a:endParaRPr lang="es-MX" dirty="0"/>
          </a:p>
        </p:txBody>
      </p:sp>
      <p:sp>
        <p:nvSpPr>
          <p:cNvPr id="11" name="Flecha abajo 10"/>
          <p:cNvSpPr/>
          <p:nvPr/>
        </p:nvSpPr>
        <p:spPr>
          <a:xfrm rot="16200000">
            <a:off x="8266921" y="5158211"/>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abajo 11"/>
          <p:cNvSpPr/>
          <p:nvPr/>
        </p:nvSpPr>
        <p:spPr>
          <a:xfrm rot="16200000">
            <a:off x="8464060" y="5836422"/>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a:off x="220397" y="1729629"/>
            <a:ext cx="9603317" cy="707886"/>
          </a:xfrm>
          <a:prstGeom prst="rect">
            <a:avLst/>
          </a:prstGeom>
          <a:noFill/>
        </p:spPr>
        <p:txBody>
          <a:bodyPr wrap="square" rtlCol="0">
            <a:spAutoFit/>
          </a:bodyPr>
          <a:lstStyle/>
          <a:p>
            <a:r>
              <a:rPr lang="es-MX" sz="2000" dirty="0" smtClean="0">
                <a:latin typeface="Century Gothic" panose="020B0502020202020204" pitchFamily="34" charset="0"/>
              </a:rPr>
              <a:t>Da clic en los íconos en forma de lápiz y de bote en caso de querer editar o eliminar algún registro.</a:t>
            </a:r>
            <a:endParaRPr lang="es-MX" sz="2000" dirty="0">
              <a:latin typeface="Century Gothic" panose="020B0502020202020204" pitchFamily="34" charset="0"/>
            </a:endParaRPr>
          </a:p>
        </p:txBody>
      </p:sp>
    </p:spTree>
    <p:extLst>
      <p:ext uri="{BB962C8B-B14F-4D97-AF65-F5344CB8AC3E}">
        <p14:creationId xmlns:p14="http://schemas.microsoft.com/office/powerpoint/2010/main" val="7842220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2" name="CuadroTexto 1"/>
          <p:cNvSpPr txBox="1"/>
          <p:nvPr/>
        </p:nvSpPr>
        <p:spPr>
          <a:xfrm>
            <a:off x="571500" y="1485900"/>
            <a:ext cx="9084407" cy="4833887"/>
          </a:xfrm>
          <a:prstGeom prst="rect">
            <a:avLst/>
          </a:prstGeom>
          <a:noFill/>
        </p:spPr>
        <p:txBody>
          <a:bodyPr wrap="square" rtlCol="0">
            <a:spAutoFit/>
          </a:bodyPr>
          <a:lstStyle/>
          <a:p>
            <a:r>
              <a:rPr lang="es-MX" sz="2800" b="1" dirty="0" smtClean="0">
                <a:latin typeface="Century Gothic" panose="020B0502020202020204" pitchFamily="34" charset="0"/>
              </a:rPr>
              <a:t>Recomendaciones para alta </a:t>
            </a:r>
            <a:r>
              <a:rPr lang="es-MX" sz="2800" b="1" dirty="0">
                <a:latin typeface="Century Gothic" panose="020B0502020202020204" pitchFamily="34" charset="0"/>
              </a:rPr>
              <a:t>de </a:t>
            </a:r>
            <a:r>
              <a:rPr lang="es-MX" sz="2800" b="1" dirty="0" smtClean="0">
                <a:latin typeface="Century Gothic" panose="020B0502020202020204" pitchFamily="34" charset="0"/>
              </a:rPr>
              <a:t>usuarios:</a:t>
            </a:r>
            <a:endParaRPr lang="es-MX" sz="2800" b="1" dirty="0">
              <a:latin typeface="Century Gothic" panose="020B0502020202020204" pitchFamily="34" charset="0"/>
            </a:endParaRPr>
          </a:p>
          <a:p>
            <a:r>
              <a:rPr lang="es-MX" dirty="0">
                <a:latin typeface="Century Gothic" panose="020B0502020202020204" pitchFamily="34" charset="0"/>
              </a:rPr>
              <a:t> </a:t>
            </a:r>
          </a:p>
          <a:p>
            <a:pPr marL="365125" indent="-365125"/>
            <a:r>
              <a:rPr lang="es-MX" dirty="0">
                <a:latin typeface="Century Gothic" panose="020B0502020202020204" pitchFamily="34" charset="0"/>
              </a:rPr>
              <a:t>1.  </a:t>
            </a:r>
            <a:r>
              <a:rPr lang="es-MX" b="1" dirty="0" smtClean="0">
                <a:latin typeface="Century Gothic" panose="020B0502020202020204" pitchFamily="34" charset="0"/>
              </a:rPr>
              <a:t>Verificar</a:t>
            </a:r>
            <a:r>
              <a:rPr lang="es-MX" dirty="0" smtClean="0">
                <a:latin typeface="Century Gothic" panose="020B0502020202020204" pitchFamily="34" charset="0"/>
              </a:rPr>
              <a:t> </a:t>
            </a:r>
            <a:r>
              <a:rPr lang="es-MX" dirty="0">
                <a:latin typeface="Century Gothic" panose="020B0502020202020204" pitchFamily="34" charset="0"/>
              </a:rPr>
              <a:t>que no existan espacios en blanco al final de los campos: nombre, apellido paterno, apellido materno, usuario, correo, contraseña y confirmación de contraseña</a:t>
            </a:r>
            <a:r>
              <a:rPr lang="es-MX" dirty="0" smtClean="0">
                <a:latin typeface="Century Gothic" panose="020B0502020202020204" pitchFamily="34" charset="0"/>
              </a:rPr>
              <a:t>.</a:t>
            </a:r>
          </a:p>
          <a:p>
            <a:pPr marL="365125" indent="-365125"/>
            <a:endParaRPr lang="es-MX" dirty="0">
              <a:latin typeface="Century Gothic" panose="020B0502020202020204" pitchFamily="34" charset="0"/>
            </a:endParaRPr>
          </a:p>
          <a:p>
            <a:pPr marL="365125" indent="-365125"/>
            <a:r>
              <a:rPr lang="es-MX" dirty="0">
                <a:latin typeface="Century Gothic" panose="020B0502020202020204" pitchFamily="34" charset="0"/>
              </a:rPr>
              <a:t>2.  </a:t>
            </a:r>
            <a:r>
              <a:rPr lang="es-MX" dirty="0" smtClean="0">
                <a:latin typeface="Century Gothic" panose="020B0502020202020204" pitchFamily="34" charset="0"/>
              </a:rPr>
              <a:t>La </a:t>
            </a:r>
            <a:r>
              <a:rPr lang="es-MX" b="1" dirty="0">
                <a:latin typeface="Century Gothic" panose="020B0502020202020204" pitchFamily="34" charset="0"/>
              </a:rPr>
              <a:t>contraseña</a:t>
            </a:r>
            <a:r>
              <a:rPr lang="es-MX" dirty="0">
                <a:latin typeface="Century Gothic" panose="020B0502020202020204" pitchFamily="34" charset="0"/>
              </a:rPr>
              <a:t> debe cumplir las siguientes características:</a:t>
            </a:r>
          </a:p>
          <a:p>
            <a:pPr marL="873257" lvl="2" indent="-365125"/>
            <a:r>
              <a:rPr lang="es-MX" dirty="0">
                <a:latin typeface="Century Gothic" panose="020B0502020202020204" pitchFamily="34" charset="0"/>
              </a:rPr>
              <a:t>a. </a:t>
            </a:r>
            <a:r>
              <a:rPr lang="es-MX" dirty="0" smtClean="0">
                <a:latin typeface="Century Gothic" panose="020B0502020202020204" pitchFamily="34" charset="0"/>
              </a:rPr>
              <a:t>Evitar </a:t>
            </a:r>
            <a:r>
              <a:rPr lang="es-MX" dirty="0">
                <a:latin typeface="Century Gothic" panose="020B0502020202020204" pitchFamily="34" charset="0"/>
              </a:rPr>
              <a:t>el uso de caracteres especiales.</a:t>
            </a:r>
          </a:p>
          <a:p>
            <a:pPr marL="873257" lvl="2" indent="-365125"/>
            <a:r>
              <a:rPr lang="es-MX" dirty="0">
                <a:latin typeface="Century Gothic" panose="020B0502020202020204" pitchFamily="34" charset="0"/>
              </a:rPr>
              <a:t>b. </a:t>
            </a:r>
            <a:r>
              <a:rPr lang="es-MX" dirty="0" smtClean="0">
                <a:latin typeface="Century Gothic" panose="020B0502020202020204" pitchFamily="34" charset="0"/>
              </a:rPr>
              <a:t>Comenzar </a:t>
            </a:r>
            <a:r>
              <a:rPr lang="es-MX" dirty="0">
                <a:latin typeface="Century Gothic" panose="020B0502020202020204" pitchFamily="34" charset="0"/>
              </a:rPr>
              <a:t>con mayúscula, tener por lo menos una minúscula y un número</a:t>
            </a:r>
            <a:r>
              <a:rPr lang="es-MX" dirty="0" smtClean="0">
                <a:latin typeface="Century Gothic" panose="020B0502020202020204" pitchFamily="34" charset="0"/>
              </a:rPr>
              <a:t>.</a:t>
            </a:r>
          </a:p>
          <a:p>
            <a:pPr marL="873257" lvl="2" indent="-365125"/>
            <a:r>
              <a:rPr lang="es-MX" dirty="0" smtClean="0">
                <a:latin typeface="Century Gothic" panose="020B0502020202020204" pitchFamily="34" charset="0"/>
              </a:rPr>
              <a:t>c.</a:t>
            </a:r>
            <a:r>
              <a:rPr lang="es-MX" dirty="0">
                <a:latin typeface="Century Gothic" panose="020B0502020202020204" pitchFamily="34" charset="0"/>
              </a:rPr>
              <a:t> Tener una longitud máxima de 8 caracteres.</a:t>
            </a:r>
          </a:p>
          <a:p>
            <a:pPr marL="873257" lvl="2" indent="-365125"/>
            <a:r>
              <a:rPr lang="es-MX" dirty="0" smtClean="0">
                <a:latin typeface="Century Gothic" panose="020B0502020202020204" pitchFamily="34" charset="0"/>
              </a:rPr>
              <a:t>d.</a:t>
            </a:r>
            <a:r>
              <a:rPr lang="es-MX" dirty="0">
                <a:latin typeface="Century Gothic" panose="020B0502020202020204" pitchFamily="34" charset="0"/>
              </a:rPr>
              <a:t> Incluir un máximo de dos números que se localicen entre la 2 y 3 posición el primero y el segundo entre las posiciones 6 y 7. </a:t>
            </a:r>
          </a:p>
          <a:p>
            <a:pPr marL="365125" lvl="1" indent="-365125"/>
            <a:endParaRPr lang="es-MX" dirty="0">
              <a:latin typeface="Century Gothic" panose="020B0502020202020204" pitchFamily="34" charset="0"/>
            </a:endParaRPr>
          </a:p>
          <a:p>
            <a:pPr marL="365125" indent="-365125"/>
            <a:r>
              <a:rPr lang="es-MX" dirty="0">
                <a:latin typeface="Century Gothic" panose="020B0502020202020204" pitchFamily="34" charset="0"/>
              </a:rPr>
              <a:t>4.   </a:t>
            </a:r>
            <a:r>
              <a:rPr lang="es-MX" dirty="0" smtClean="0">
                <a:latin typeface="Century Gothic" panose="020B0502020202020204" pitchFamily="34" charset="0"/>
              </a:rPr>
              <a:t>Se </a:t>
            </a:r>
            <a:r>
              <a:rPr lang="es-MX" dirty="0">
                <a:latin typeface="Century Gothic" panose="020B0502020202020204" pitchFamily="34" charset="0"/>
              </a:rPr>
              <a:t>sugiere ocupar la totalidad de caracteres del campo usuario.</a:t>
            </a:r>
          </a:p>
        </p:txBody>
      </p:sp>
    </p:spTree>
    <p:extLst>
      <p:ext uri="{BB962C8B-B14F-4D97-AF65-F5344CB8AC3E}">
        <p14:creationId xmlns:p14="http://schemas.microsoft.com/office/powerpoint/2010/main" val="22832435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Título 1"/>
          <p:cNvSpPr txBox="1">
            <a:spLocks/>
          </p:cNvSpPr>
          <p:nvPr/>
        </p:nvSpPr>
        <p:spPr>
          <a:xfrm>
            <a:off x="216568" y="95982"/>
            <a:ext cx="9610976" cy="1467681"/>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Responsabilidades</a:t>
            </a:r>
            <a:r>
              <a:rPr lang="es-MX" sz="4000" dirty="0" smtClean="0">
                <a:solidFill>
                  <a:srgbClr val="FCFCFC"/>
                </a:solidFill>
              </a:rPr>
              <a:t/>
            </a:r>
            <a:br>
              <a:rPr lang="es-MX" sz="4000" dirty="0" smtClean="0">
                <a:solidFill>
                  <a:srgbClr val="FCFCFC"/>
                </a:solidFill>
              </a:rPr>
            </a:br>
            <a:endParaRPr lang="es-MX" sz="4000" dirty="0">
              <a:solidFill>
                <a:srgbClr val="FCFCFC"/>
              </a:solidFill>
            </a:endParaRPr>
          </a:p>
        </p:txBody>
      </p:sp>
      <p:sp>
        <p:nvSpPr>
          <p:cNvPr id="8" name="Rectángulo 7"/>
          <p:cNvSpPr/>
          <p:nvPr/>
        </p:nvSpPr>
        <p:spPr>
          <a:xfrm>
            <a:off x="827196" y="1659473"/>
            <a:ext cx="9216917" cy="1569660"/>
          </a:xfrm>
          <a:prstGeom prst="rect">
            <a:avLst/>
          </a:prstGeom>
        </p:spPr>
        <p:txBody>
          <a:bodyPr wrap="square">
            <a:spAutoFit/>
          </a:bodyPr>
          <a:lstStyle/>
          <a:p>
            <a:pPr marL="574189" lvl="3" algn="ctr">
              <a:lnSpc>
                <a:spcPct val="100000"/>
              </a:lnSpc>
              <a:spcBef>
                <a:spcPts val="0"/>
              </a:spcBef>
            </a:pPr>
            <a:r>
              <a:rPr lang="es-MX" sz="4800" dirty="0">
                <a:latin typeface="Century Gothic" panose="020B0502020202020204" pitchFamily="34" charset="0"/>
              </a:rPr>
              <a:t>Asignación de formatos a Unidades Administrativas</a:t>
            </a:r>
          </a:p>
        </p:txBody>
      </p:sp>
      <p:sp>
        <p:nvSpPr>
          <p:cNvPr id="12" name="CuadroTexto 11"/>
          <p:cNvSpPr txBox="1"/>
          <p:nvPr/>
        </p:nvSpPr>
        <p:spPr>
          <a:xfrm>
            <a:off x="404908" y="1135935"/>
            <a:ext cx="1129632" cy="2400657"/>
          </a:xfrm>
          <a:prstGeom prst="rect">
            <a:avLst/>
          </a:prstGeom>
          <a:noFill/>
        </p:spPr>
        <p:txBody>
          <a:bodyPr wrap="square" rtlCol="0">
            <a:spAutoFit/>
          </a:bodyPr>
          <a:lstStyle/>
          <a:p>
            <a:r>
              <a:rPr lang="es-MX" sz="15000" b="1" dirty="0" smtClean="0">
                <a:latin typeface="Century Gothic" panose="020B0502020202020204" pitchFamily="34" charset="0"/>
              </a:rPr>
              <a:t>3</a:t>
            </a:r>
            <a:endParaRPr lang="es-MX" sz="15000" b="1" dirty="0">
              <a:latin typeface="Century Gothic" panose="020B0502020202020204" pitchFamily="34" charset="0"/>
            </a:endParaRPr>
          </a:p>
        </p:txBody>
      </p:sp>
      <p:pic>
        <p:nvPicPr>
          <p:cNvPr id="7" name="Imagen 6"/>
          <p:cNvPicPr>
            <a:picLocks noChangeAspect="1"/>
          </p:cNvPicPr>
          <p:nvPr/>
        </p:nvPicPr>
        <p:blipFill rotWithShape="1">
          <a:blip r:embed="rId3"/>
          <a:srcRect l="36432" t="61322" r="57594" b="24132"/>
          <a:stretch/>
        </p:blipFill>
        <p:spPr>
          <a:xfrm>
            <a:off x="5021263" y="3802972"/>
            <a:ext cx="3338173" cy="3331008"/>
          </a:xfrm>
          <a:prstGeom prst="rect">
            <a:avLst/>
          </a:prstGeom>
        </p:spPr>
      </p:pic>
    </p:spTree>
    <p:extLst>
      <p:ext uri="{BB962C8B-B14F-4D97-AF65-F5344CB8AC3E}">
        <p14:creationId xmlns:p14="http://schemas.microsoft.com/office/powerpoint/2010/main" val="1378379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CuadroTexto 4"/>
          <p:cNvSpPr txBox="1"/>
          <p:nvPr/>
        </p:nvSpPr>
        <p:spPr>
          <a:xfrm>
            <a:off x="220397" y="1370040"/>
            <a:ext cx="9603317" cy="1323439"/>
          </a:xfrm>
          <a:prstGeom prst="rect">
            <a:avLst/>
          </a:prstGeom>
          <a:noFill/>
        </p:spPr>
        <p:txBody>
          <a:bodyPr wrap="square" rtlCol="0">
            <a:spAutoFit/>
          </a:bodyPr>
          <a:lstStyle/>
          <a:p>
            <a:r>
              <a:rPr lang="es-MX" sz="2000" dirty="0" smtClean="0">
                <a:latin typeface="Century Gothic" panose="020B0502020202020204" pitchFamily="34" charset="0"/>
              </a:rPr>
              <a:t>Después de haber creado la unidad administrativa y los usuarios para los administradores de unidad administrativa, deberás asignar los formatos que deben completar. Para este efecto, nuevamente dirígete a inicio y da clic en “portales de obligaciones de transparencia”.</a:t>
            </a:r>
            <a:endParaRPr lang="es-MX" sz="2000" dirty="0">
              <a:latin typeface="Century Gothic" panose="020B0502020202020204" pitchFamily="34" charset="0"/>
            </a:endParaRPr>
          </a:p>
        </p:txBody>
      </p:sp>
      <p:pic>
        <p:nvPicPr>
          <p:cNvPr id="2" name="Imagen 1"/>
          <p:cNvPicPr>
            <a:picLocks noChangeAspect="1"/>
          </p:cNvPicPr>
          <p:nvPr/>
        </p:nvPicPr>
        <p:blipFill rotWithShape="1">
          <a:blip r:embed="rId3"/>
          <a:srcRect l="5334" t="13501" r="32627" b="11069"/>
          <a:stretch/>
        </p:blipFill>
        <p:spPr>
          <a:xfrm>
            <a:off x="778296" y="2848938"/>
            <a:ext cx="6928208" cy="4736080"/>
          </a:xfrm>
          <a:prstGeom prst="rect">
            <a:avLst/>
          </a:prstGeom>
        </p:spPr>
      </p:pic>
      <p:sp>
        <p:nvSpPr>
          <p:cNvPr id="9" name="Elipse 8"/>
          <p:cNvSpPr/>
          <p:nvPr/>
        </p:nvSpPr>
        <p:spPr>
          <a:xfrm>
            <a:off x="3294992" y="4124620"/>
            <a:ext cx="2065283" cy="2739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308343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CuadroTexto 4"/>
          <p:cNvSpPr txBox="1"/>
          <p:nvPr/>
        </p:nvSpPr>
        <p:spPr>
          <a:xfrm>
            <a:off x="220397" y="1370040"/>
            <a:ext cx="9603317" cy="707886"/>
          </a:xfrm>
          <a:prstGeom prst="rect">
            <a:avLst/>
          </a:prstGeom>
          <a:noFill/>
        </p:spPr>
        <p:txBody>
          <a:bodyPr wrap="square" rtlCol="0">
            <a:spAutoFit/>
          </a:bodyPr>
          <a:lstStyle/>
          <a:p>
            <a:r>
              <a:rPr lang="es-MX" sz="2000" dirty="0" smtClean="0">
                <a:latin typeface="Century Gothic" panose="020B0502020202020204" pitchFamily="34" charset="0"/>
              </a:rPr>
              <a:t>Localiza el botón de Unidad administrativa” y selecciona la opción: “relacionar unidad administrativa con formatos” </a:t>
            </a:r>
            <a:endParaRPr lang="es-MX" sz="2000" dirty="0">
              <a:latin typeface="Century Gothic" panose="020B0502020202020204" pitchFamily="34" charset="0"/>
            </a:endParaRPr>
          </a:p>
        </p:txBody>
      </p:sp>
      <p:pic>
        <p:nvPicPr>
          <p:cNvPr id="2" name="Imagen 1"/>
          <p:cNvPicPr>
            <a:picLocks noChangeAspect="1"/>
          </p:cNvPicPr>
          <p:nvPr/>
        </p:nvPicPr>
        <p:blipFill rotWithShape="1">
          <a:blip r:embed="rId3"/>
          <a:srcRect l="4374" t="13040" r="33344" b="10667"/>
          <a:stretch/>
        </p:blipFill>
        <p:spPr>
          <a:xfrm>
            <a:off x="819807" y="2310506"/>
            <a:ext cx="7499409" cy="5164964"/>
          </a:xfrm>
          <a:prstGeom prst="rect">
            <a:avLst/>
          </a:prstGeom>
        </p:spPr>
      </p:pic>
      <p:sp>
        <p:nvSpPr>
          <p:cNvPr id="4" name="Elipse 3"/>
          <p:cNvSpPr/>
          <p:nvPr/>
        </p:nvSpPr>
        <p:spPr>
          <a:xfrm>
            <a:off x="1387366" y="4829926"/>
            <a:ext cx="1891862" cy="5618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12405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CuadroTexto 4"/>
          <p:cNvSpPr txBox="1"/>
          <p:nvPr/>
        </p:nvSpPr>
        <p:spPr>
          <a:xfrm>
            <a:off x="220397" y="1370040"/>
            <a:ext cx="9603317" cy="707886"/>
          </a:xfrm>
          <a:prstGeom prst="rect">
            <a:avLst/>
          </a:prstGeom>
          <a:noFill/>
        </p:spPr>
        <p:txBody>
          <a:bodyPr wrap="square" rtlCol="0">
            <a:spAutoFit/>
          </a:bodyPr>
          <a:lstStyle/>
          <a:p>
            <a:r>
              <a:rPr lang="es-MX" sz="2000" dirty="0" smtClean="0">
                <a:latin typeface="Century Gothic" panose="020B0502020202020204" pitchFamily="34" charset="0"/>
              </a:rPr>
              <a:t>En la siguiente pantalla localiza la unidad administrativa, verás como a un costado tiene una “X”. Esto significa que aún no tiene formatos asignados.</a:t>
            </a:r>
            <a:endParaRPr lang="es-MX" sz="2000" dirty="0">
              <a:latin typeface="Century Gothic" panose="020B0502020202020204" pitchFamily="34" charset="0"/>
            </a:endParaRPr>
          </a:p>
        </p:txBody>
      </p:sp>
      <p:pic>
        <p:nvPicPr>
          <p:cNvPr id="8" name="Imagen 7"/>
          <p:cNvPicPr>
            <a:picLocks noChangeAspect="1"/>
          </p:cNvPicPr>
          <p:nvPr/>
        </p:nvPicPr>
        <p:blipFill>
          <a:blip r:embed="rId3"/>
          <a:stretch>
            <a:fillRect/>
          </a:stretch>
        </p:blipFill>
        <p:spPr>
          <a:xfrm>
            <a:off x="398294" y="2458203"/>
            <a:ext cx="9247523" cy="41898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Elipse 6"/>
          <p:cNvSpPr/>
          <p:nvPr/>
        </p:nvSpPr>
        <p:spPr>
          <a:xfrm>
            <a:off x="1026419" y="4347320"/>
            <a:ext cx="8619398" cy="9225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63200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48918" y="2077954"/>
            <a:ext cx="9302043" cy="42025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220397" y="1370040"/>
            <a:ext cx="9603317" cy="400110"/>
          </a:xfrm>
          <a:prstGeom prst="rect">
            <a:avLst/>
          </a:prstGeom>
          <a:noFill/>
        </p:spPr>
        <p:txBody>
          <a:bodyPr wrap="square" rtlCol="0">
            <a:spAutoFit/>
          </a:bodyPr>
          <a:lstStyle/>
          <a:p>
            <a:r>
              <a:rPr lang="es-MX" sz="2000" dirty="0" smtClean="0">
                <a:latin typeface="Century Gothic" panose="020B0502020202020204" pitchFamily="34" charset="0"/>
              </a:rPr>
              <a:t>Localiza el signo “+” y da clic</a:t>
            </a:r>
            <a:endParaRPr lang="es-MX" sz="2000" dirty="0">
              <a:latin typeface="Century Gothic" panose="020B0502020202020204" pitchFamily="34" charset="0"/>
            </a:endParaRPr>
          </a:p>
        </p:txBody>
      </p:sp>
    </p:spTree>
    <p:extLst>
      <p:ext uri="{BB962C8B-B14F-4D97-AF65-F5344CB8AC3E}">
        <p14:creationId xmlns:p14="http://schemas.microsoft.com/office/powerpoint/2010/main" val="2660535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142591" y="2256484"/>
            <a:ext cx="7250419" cy="4987775"/>
          </a:xfrm>
          <a:prstGeom prst="rect">
            <a:avLst/>
          </a:prstGeom>
          <a:ln>
            <a:noFill/>
          </a:ln>
          <a:effectLst>
            <a:reflection blurRad="12700" stA="30000" endPos="30000" dist="5000" dir="5400000" sy="-100000" algn="bl" rotWithShape="0"/>
          </a:effectLst>
        </p:spPr>
      </p:pic>
      <p:sp>
        <p:nvSpPr>
          <p:cNvPr id="4" name="CuadroTexto 3"/>
          <p:cNvSpPr txBox="1"/>
          <p:nvPr/>
        </p:nvSpPr>
        <p:spPr>
          <a:xfrm>
            <a:off x="7911209" y="2942726"/>
            <a:ext cx="1912505" cy="2031325"/>
          </a:xfrm>
          <a:prstGeom prst="rect">
            <a:avLst/>
          </a:prstGeom>
          <a:noFill/>
        </p:spPr>
        <p:txBody>
          <a:bodyPr wrap="square" rtlCol="0">
            <a:spAutoFit/>
          </a:bodyPr>
          <a:lstStyle/>
          <a:p>
            <a:r>
              <a:rPr lang="es-MX" sz="1800" dirty="0" smtClean="0">
                <a:ln w="0"/>
                <a:effectLst>
                  <a:outerShdw blurRad="38100" dist="19050" dir="2700000" algn="tl" rotWithShape="0">
                    <a:schemeClr val="dk1">
                      <a:alpha val="40000"/>
                    </a:schemeClr>
                  </a:outerShdw>
                </a:effectLst>
              </a:rPr>
              <a:t>El primero corresponde a los formatos </a:t>
            </a:r>
            <a:r>
              <a:rPr lang="es-MX" sz="1800" dirty="0">
                <a:ln w="0"/>
                <a:effectLst>
                  <a:outerShdw blurRad="38100" dist="19050" dir="2700000" algn="tl" rotWithShape="0">
                    <a:schemeClr val="dk1">
                      <a:alpha val="40000"/>
                    </a:schemeClr>
                  </a:outerShdw>
                </a:effectLst>
              </a:rPr>
              <a:t>susceptibles a ser relacionados a la Unidad Administrativa</a:t>
            </a:r>
          </a:p>
        </p:txBody>
      </p:sp>
      <p:sp>
        <p:nvSpPr>
          <p:cNvPr id="5" name="CuadroTexto 4"/>
          <p:cNvSpPr txBox="1"/>
          <p:nvPr/>
        </p:nvSpPr>
        <p:spPr>
          <a:xfrm>
            <a:off x="7878844" y="5407963"/>
            <a:ext cx="2290119" cy="1477328"/>
          </a:xfrm>
          <a:prstGeom prst="rect">
            <a:avLst/>
          </a:prstGeom>
          <a:noFill/>
        </p:spPr>
        <p:txBody>
          <a:bodyPr wrap="square" rtlCol="0">
            <a:spAutoFit/>
          </a:bodyPr>
          <a:lstStyle/>
          <a:p>
            <a:r>
              <a:rPr lang="es-MX" sz="1800" dirty="0" smtClean="0">
                <a:ln w="0"/>
                <a:effectLst>
                  <a:outerShdw blurRad="38100" dist="19050" dir="2700000" algn="tl" rotWithShape="0">
                    <a:schemeClr val="dk1">
                      <a:alpha val="40000"/>
                    </a:schemeClr>
                  </a:outerShdw>
                </a:effectLst>
              </a:rPr>
              <a:t>En el de abajo irán apareciendo los que se van relacionando a la Unidad Administrativa</a:t>
            </a:r>
            <a:endParaRPr lang="es-MX" sz="1800" dirty="0">
              <a:ln w="0"/>
              <a:effectLst>
                <a:outerShdw blurRad="38100" dist="19050" dir="2700000" algn="tl" rotWithShape="0">
                  <a:schemeClr val="dk1">
                    <a:alpha val="40000"/>
                  </a:schemeClr>
                </a:outerShdw>
              </a:effectLst>
            </a:endParaRPr>
          </a:p>
        </p:txBody>
      </p:sp>
      <p:sp>
        <p:nvSpPr>
          <p:cNvPr id="7" name="CuadroTexto 6"/>
          <p:cNvSpPr txBox="1"/>
          <p:nvPr/>
        </p:nvSpPr>
        <p:spPr>
          <a:xfrm>
            <a:off x="220397" y="1370040"/>
            <a:ext cx="9603317" cy="400110"/>
          </a:xfrm>
          <a:prstGeom prst="rect">
            <a:avLst/>
          </a:prstGeom>
          <a:noFill/>
        </p:spPr>
        <p:txBody>
          <a:bodyPr wrap="square" rtlCol="0">
            <a:spAutoFit/>
          </a:bodyPr>
          <a:lstStyle/>
          <a:p>
            <a:r>
              <a:rPr lang="es-MX" sz="2000" dirty="0" smtClean="0">
                <a:latin typeface="Century Gothic" panose="020B0502020202020204" pitchFamily="34" charset="0"/>
              </a:rPr>
              <a:t>En la siguiente ventana verás dos recuadros:</a:t>
            </a:r>
            <a:endParaRPr lang="es-MX" sz="2000" dirty="0">
              <a:latin typeface="Century Gothic" panose="020B0502020202020204" pitchFamily="34" charset="0"/>
            </a:endParaRPr>
          </a:p>
        </p:txBody>
      </p:sp>
      <p:sp>
        <p:nvSpPr>
          <p:cNvPr id="2" name="Rectángulo 1"/>
          <p:cNvSpPr/>
          <p:nvPr/>
        </p:nvSpPr>
        <p:spPr>
          <a:xfrm>
            <a:off x="161035" y="2695074"/>
            <a:ext cx="7250419" cy="25266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24145" y="5765486"/>
            <a:ext cx="7250419" cy="9812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bajo 8"/>
          <p:cNvSpPr/>
          <p:nvPr/>
        </p:nvSpPr>
        <p:spPr>
          <a:xfrm rot="16200000">
            <a:off x="7203980" y="3835728"/>
            <a:ext cx="818452" cy="686594"/>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lecha abajo 9"/>
          <p:cNvSpPr/>
          <p:nvPr/>
        </p:nvSpPr>
        <p:spPr>
          <a:xfrm rot="16200000">
            <a:off x="7179917" y="5821067"/>
            <a:ext cx="818452" cy="686594"/>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62305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4" y="-36340"/>
            <a:ext cx="10044113" cy="7740306"/>
          </a:xfrm>
          <a:prstGeom prst="rect">
            <a:avLst/>
          </a:prstGeom>
          <a:ln>
            <a:noFill/>
          </a:ln>
        </p:spPr>
      </p:pic>
      <p:cxnSp>
        <p:nvCxnSpPr>
          <p:cNvPr id="18" name="Conector angular 17"/>
          <p:cNvCxnSpPr/>
          <p:nvPr/>
        </p:nvCxnSpPr>
        <p:spPr>
          <a:xfrm>
            <a:off x="5290457" y="3187511"/>
            <a:ext cx="2132710" cy="1416979"/>
          </a:xfrm>
          <a:prstGeom prst="bentConnector3">
            <a:avLst>
              <a:gd name="adj1" fmla="val 50000"/>
            </a:avLst>
          </a:prstGeom>
          <a:ln w="76200">
            <a:solidFill>
              <a:srgbClr val="610E97"/>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04923" y="378322"/>
            <a:ext cx="10123424" cy="582417"/>
          </a:xfrm>
        </p:spPr>
        <p:txBody>
          <a:bodyPr>
            <a:noAutofit/>
          </a:bodyPr>
          <a:lstStyle/>
          <a:p>
            <a:r>
              <a:rPr lang="es-MX" sz="5000" dirty="0">
                <a:solidFill>
                  <a:schemeClr val="bg1"/>
                </a:solidFill>
              </a:rPr>
              <a:t>¿Qué es? y </a:t>
            </a:r>
            <a:r>
              <a:rPr lang="es-MX" sz="5000" dirty="0" smtClean="0">
                <a:solidFill>
                  <a:schemeClr val="bg1"/>
                </a:solidFill>
              </a:rPr>
              <a:t>¿Cuáles son sus alcances?</a:t>
            </a:r>
            <a:endParaRPr lang="es-MX" sz="5000" dirty="0">
              <a:solidFill>
                <a:schemeClr val="bg1"/>
              </a:solidFill>
            </a:endParaRPr>
          </a:p>
        </p:txBody>
      </p:sp>
      <p:pic>
        <p:nvPicPr>
          <p:cNvPr id="4" name="Imagen 3"/>
          <p:cNvPicPr>
            <a:picLocks noChangeAspect="1"/>
          </p:cNvPicPr>
          <p:nvPr/>
        </p:nvPicPr>
        <p:blipFill>
          <a:blip r:embed="rId3"/>
          <a:stretch>
            <a:fillRect/>
          </a:stretch>
        </p:blipFill>
        <p:spPr>
          <a:xfrm>
            <a:off x="259194" y="1740801"/>
            <a:ext cx="5418455" cy="1522871"/>
          </a:xfrm>
          <a:prstGeom prst="rect">
            <a:avLst/>
          </a:prstGeom>
        </p:spPr>
      </p:pic>
      <p:sp>
        <p:nvSpPr>
          <p:cNvPr id="6" name="Rectángulo 5"/>
          <p:cNvSpPr/>
          <p:nvPr/>
        </p:nvSpPr>
        <p:spPr>
          <a:xfrm>
            <a:off x="259194" y="1629897"/>
            <a:ext cx="5409478" cy="1738059"/>
          </a:xfrm>
          <a:prstGeom prst="rect">
            <a:avLst/>
          </a:prstGeom>
          <a:noFill/>
          <a:ln w="76200">
            <a:noFill/>
          </a:ln>
          <a:effectLst>
            <a:glow rad="228600">
              <a:schemeClr val="accent6">
                <a:satMod val="175000"/>
                <a:alpha val="40000"/>
              </a:schemeClr>
            </a:glow>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lIns="75331" tIns="37665" rIns="75331" bIns="37665">
            <a:spAutoFit/>
          </a:bodyPr>
          <a:lstStyle/>
          <a:p>
            <a:pPr algn="ctr"/>
            <a:r>
              <a:rPr lang="es-ES" sz="5400" b="1" dirty="0" smtClean="0">
                <a:ln w="0">
                  <a:solidFill>
                    <a:schemeClr val="tx1">
                      <a:lumMod val="95000"/>
                      <a:lumOff val="5000"/>
                    </a:schemeClr>
                  </a:solidFill>
                </a:ln>
                <a:solidFill>
                  <a:schemeClr val="bg1"/>
                </a:solidFill>
                <a:effectLst>
                  <a:reflection blurRad="6350" stA="53000" endA="300" endPos="35500" dir="5400000" sy="-90000" algn="bl" rotWithShape="0"/>
                </a:effectLst>
              </a:rPr>
              <a:t>Transparencia</a:t>
            </a:r>
          </a:p>
          <a:p>
            <a:pPr algn="ctr"/>
            <a:r>
              <a:rPr lang="es-ES" sz="5400" b="1" dirty="0" smtClean="0">
                <a:ln w="0">
                  <a:solidFill>
                    <a:schemeClr val="tx1">
                      <a:lumMod val="95000"/>
                      <a:lumOff val="5000"/>
                    </a:schemeClr>
                  </a:solidFill>
                </a:ln>
                <a:solidFill>
                  <a:schemeClr val="bg1"/>
                </a:solidFill>
                <a:effectLst>
                  <a:reflection blurRad="6350" stA="53000" endA="300" endPos="35500" dir="5400000" sy="-90000" algn="bl" rotWithShape="0"/>
                </a:effectLst>
              </a:rPr>
              <a:t>Y </a:t>
            </a:r>
            <a:r>
              <a:rPr lang="es-ES" sz="5400" b="1" dirty="0" err="1" smtClean="0">
                <a:ln w="0">
                  <a:solidFill>
                    <a:schemeClr val="tx1">
                      <a:lumMod val="95000"/>
                      <a:lumOff val="5000"/>
                    </a:schemeClr>
                  </a:solidFill>
                </a:ln>
                <a:solidFill>
                  <a:schemeClr val="bg1"/>
                </a:solidFill>
                <a:effectLst>
                  <a:reflection blurRad="6350" stA="53000" endA="300" endPos="35500" dir="5400000" sy="-90000" algn="bl" rotWithShape="0"/>
                </a:effectLst>
              </a:rPr>
              <a:t>DAI</a:t>
            </a:r>
            <a:endParaRPr lang="es-ES" sz="5400" b="1" dirty="0">
              <a:ln w="0">
                <a:solidFill>
                  <a:schemeClr val="tx1">
                    <a:lumMod val="95000"/>
                    <a:lumOff val="5000"/>
                  </a:schemeClr>
                </a:solidFill>
              </a:ln>
              <a:solidFill>
                <a:schemeClr val="bg1"/>
              </a:solidFill>
              <a:effectLst>
                <a:reflection blurRad="6350" stA="53000" endA="300" endPos="35500" dir="5400000" sy="-90000" algn="bl" rotWithShape="0"/>
              </a:effectLst>
            </a:endParaRPr>
          </a:p>
        </p:txBody>
      </p:sp>
      <p:sp>
        <p:nvSpPr>
          <p:cNvPr id="7" name="CuadroTexto 6"/>
          <p:cNvSpPr txBox="1"/>
          <p:nvPr/>
        </p:nvSpPr>
        <p:spPr>
          <a:xfrm>
            <a:off x="1039768" y="3278715"/>
            <a:ext cx="3829318" cy="369332"/>
          </a:xfrm>
          <a:prstGeom prst="rect">
            <a:avLst/>
          </a:prstGeom>
          <a:noFill/>
        </p:spPr>
        <p:txBody>
          <a:bodyPr wrap="square" rtlCol="0">
            <a:spAutoFit/>
          </a:bodyPr>
          <a:lstStyle/>
          <a:p>
            <a:pPr algn="ctr"/>
            <a:r>
              <a:rPr lang="es-MX" sz="1800" dirty="0" smtClean="0">
                <a:latin typeface="Century Gothic" panose="020B0502020202020204" pitchFamily="34" charset="0"/>
              </a:rPr>
              <a:t>Atributo </a:t>
            </a:r>
            <a:r>
              <a:rPr lang="es-MX" sz="1800" dirty="0">
                <a:latin typeface="Century Gothic" panose="020B0502020202020204" pitchFamily="34" charset="0"/>
              </a:rPr>
              <a:t>de la gestión pública</a:t>
            </a:r>
          </a:p>
        </p:txBody>
      </p:sp>
      <p:sp>
        <p:nvSpPr>
          <p:cNvPr id="8" name="Flecha izquierda y derecha 7"/>
          <p:cNvSpPr/>
          <p:nvPr/>
        </p:nvSpPr>
        <p:spPr>
          <a:xfrm>
            <a:off x="5677649" y="2241042"/>
            <a:ext cx="1524552" cy="582917"/>
          </a:xfrm>
          <a:prstGeom prst="leftRightArrow">
            <a:avLst/>
          </a:prstGeom>
          <a:solidFill>
            <a:srgbClr val="610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48"/>
          </a:p>
        </p:txBody>
      </p:sp>
      <p:sp>
        <p:nvSpPr>
          <p:cNvPr id="9" name="Rectángulo redondeado 8"/>
          <p:cNvSpPr/>
          <p:nvPr/>
        </p:nvSpPr>
        <p:spPr>
          <a:xfrm>
            <a:off x="7246257" y="1740801"/>
            <a:ext cx="2367373" cy="1547346"/>
          </a:xfrm>
          <a:prstGeom prst="roundRect">
            <a:avLst/>
          </a:prstGeom>
          <a:solidFill>
            <a:srgbClr val="610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ts val="2389"/>
              </a:lnSpc>
            </a:pPr>
            <a:r>
              <a:rPr lang="es-MX" sz="1977" b="1" dirty="0"/>
              <a:t>Obligaciones de  transparencia</a:t>
            </a:r>
          </a:p>
        </p:txBody>
      </p:sp>
      <p:sp>
        <p:nvSpPr>
          <p:cNvPr id="11" name="CuadroTexto 10"/>
          <p:cNvSpPr txBox="1"/>
          <p:nvPr/>
        </p:nvSpPr>
        <p:spPr>
          <a:xfrm>
            <a:off x="6515284" y="3309492"/>
            <a:ext cx="3829318" cy="307777"/>
          </a:xfrm>
          <a:prstGeom prst="rect">
            <a:avLst/>
          </a:prstGeom>
          <a:noFill/>
        </p:spPr>
        <p:txBody>
          <a:bodyPr wrap="square" rtlCol="0">
            <a:spAutoFit/>
          </a:bodyPr>
          <a:lstStyle/>
          <a:p>
            <a:pPr algn="ctr"/>
            <a:r>
              <a:rPr lang="es-MX" sz="1400" dirty="0">
                <a:latin typeface="Century Gothic" panose="020B0502020202020204" pitchFamily="34" charset="0"/>
              </a:rPr>
              <a:t>(Título Quinto de la LGTAIPG)</a:t>
            </a:r>
          </a:p>
        </p:txBody>
      </p:sp>
      <p:sp>
        <p:nvSpPr>
          <p:cNvPr id="13" name="Flecha abajo 12"/>
          <p:cNvSpPr/>
          <p:nvPr/>
        </p:nvSpPr>
        <p:spPr>
          <a:xfrm rot="10800000">
            <a:off x="901699" y="3807075"/>
            <a:ext cx="4617361" cy="3024187"/>
          </a:xfrm>
          <a:prstGeom prst="downArrow">
            <a:avLst>
              <a:gd name="adj1" fmla="val 61422"/>
              <a:gd name="adj2" fmla="val 19054"/>
            </a:avLst>
          </a:prstGeom>
          <a:solidFill>
            <a:srgbClr val="610E97"/>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sz="1648"/>
          </a:p>
        </p:txBody>
      </p:sp>
      <p:pic>
        <p:nvPicPr>
          <p:cNvPr id="1026" name="Picture 2" descr="http://oscarrodriguezborgio.com.mx/wp-content/uploads/2015/07/Oscar-Rodriguez-Borgio-tics.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061499" y="4796359"/>
            <a:ext cx="2406659" cy="1604440"/>
          </a:xfrm>
          <a:prstGeom prst="rect">
            <a:avLst/>
          </a:prstGeom>
          <a:noFill/>
          <a:effectLst>
            <a:softEdge rad="88900"/>
          </a:effectLst>
          <a:extLst>
            <a:ext uri="{909E8E84-426E-40dd-AFC4-6F175D3DCCD1}">
              <a14:hiddenFill xmlns="" xmlns:a14="http://schemas.microsoft.com/office/drawing/2010/main">
                <a:solidFill>
                  <a:srgbClr val="FFFFFF"/>
                </a:solidFill>
              </a14:hiddenFill>
            </a:ext>
          </a:extLst>
        </p:spPr>
      </p:pic>
      <p:sp>
        <p:nvSpPr>
          <p:cNvPr id="15" name="CuadroTexto 14"/>
          <p:cNvSpPr txBox="1"/>
          <p:nvPr/>
        </p:nvSpPr>
        <p:spPr>
          <a:xfrm>
            <a:off x="-25706" y="5208638"/>
            <a:ext cx="1793290" cy="1246495"/>
          </a:xfrm>
          <a:prstGeom prst="rect">
            <a:avLst/>
          </a:prstGeom>
          <a:noFill/>
        </p:spPr>
        <p:txBody>
          <a:bodyPr wrap="square" rtlCol="0">
            <a:spAutoFit/>
          </a:bodyPr>
          <a:lstStyle/>
          <a:p>
            <a:pPr algn="ctr"/>
            <a:r>
              <a:rPr lang="es-MX" sz="1500" dirty="0">
                <a:latin typeface="Century Gothic" panose="020B0502020202020204" pitchFamily="34" charset="0"/>
              </a:rPr>
              <a:t>Las </a:t>
            </a:r>
            <a:r>
              <a:rPr lang="es-MX" sz="1500" b="1" dirty="0" err="1">
                <a:latin typeface="Century Gothic" panose="020B0502020202020204" pitchFamily="34" charset="0"/>
              </a:rPr>
              <a:t>TIC’s</a:t>
            </a:r>
            <a:r>
              <a:rPr lang="es-MX" sz="1500" dirty="0">
                <a:latin typeface="Century Gothic" panose="020B0502020202020204" pitchFamily="34" charset="0"/>
              </a:rPr>
              <a:t> han potencializado la oportunidad de disfrutar de dicho atributo </a:t>
            </a:r>
          </a:p>
        </p:txBody>
      </p:sp>
      <p:pic>
        <p:nvPicPr>
          <p:cNvPr id="1028" name="Picture 4" descr="http://mundocontact.com/wp-content/uploads/gente_conexiones.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23167" y="3856603"/>
            <a:ext cx="1813181" cy="18131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151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1" grpId="0"/>
      <p:bldP spid="13" grpId="0" animBg="1"/>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625642" y="2414235"/>
            <a:ext cx="6858001" cy="49810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220397" y="1370040"/>
            <a:ext cx="9603317" cy="707886"/>
          </a:xfrm>
          <a:prstGeom prst="rect">
            <a:avLst/>
          </a:prstGeom>
          <a:noFill/>
        </p:spPr>
        <p:txBody>
          <a:bodyPr wrap="square" rtlCol="0">
            <a:spAutoFit/>
          </a:bodyPr>
          <a:lstStyle/>
          <a:p>
            <a:r>
              <a:rPr lang="es-MX" sz="2000" dirty="0" smtClean="0">
                <a:latin typeface="Century Gothic" panose="020B0502020202020204" pitchFamily="34" charset="0"/>
              </a:rPr>
              <a:t>Selecciona los formatos dando clic en el cuadro blanco de lado izquierdo y dale clic en agregar:</a:t>
            </a:r>
            <a:endParaRPr lang="es-MX" sz="2000" dirty="0">
              <a:latin typeface="Century Gothic" panose="020B0502020202020204" pitchFamily="34" charset="0"/>
            </a:endParaRPr>
          </a:p>
        </p:txBody>
      </p:sp>
      <p:sp>
        <p:nvSpPr>
          <p:cNvPr id="7" name="Rectángulo 6"/>
          <p:cNvSpPr/>
          <p:nvPr/>
        </p:nvSpPr>
        <p:spPr>
          <a:xfrm>
            <a:off x="625642" y="3152275"/>
            <a:ext cx="745958" cy="17084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70334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629272" y="2185335"/>
            <a:ext cx="7095001" cy="54477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p:cNvSpPr/>
          <p:nvPr/>
        </p:nvSpPr>
        <p:spPr>
          <a:xfrm>
            <a:off x="629273" y="5571555"/>
            <a:ext cx="6989654" cy="17166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110198" y="1440343"/>
            <a:ext cx="9823716" cy="400110"/>
          </a:xfrm>
          <a:prstGeom prst="rect">
            <a:avLst/>
          </a:prstGeom>
          <a:noFill/>
        </p:spPr>
        <p:txBody>
          <a:bodyPr wrap="square" rtlCol="0">
            <a:spAutoFit/>
          </a:bodyPr>
          <a:lstStyle/>
          <a:p>
            <a:r>
              <a:rPr lang="es-MX" sz="2000" dirty="0" smtClean="0">
                <a:latin typeface="Century Gothic" panose="020B0502020202020204" pitchFamily="34" charset="0"/>
              </a:rPr>
              <a:t>En el recuadro inferior verás que se van asignando a la Unidad Administrativa.</a:t>
            </a:r>
            <a:endParaRPr lang="es-MX" sz="2000" dirty="0">
              <a:latin typeface="Century Gothic" panose="020B0502020202020204" pitchFamily="34" charset="0"/>
            </a:endParaRPr>
          </a:p>
        </p:txBody>
      </p:sp>
    </p:spTree>
    <p:extLst>
      <p:ext uri="{BB962C8B-B14F-4D97-AF65-F5344CB8AC3E}">
        <p14:creationId xmlns:p14="http://schemas.microsoft.com/office/powerpoint/2010/main" val="729908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288756" y="2286076"/>
            <a:ext cx="9405790" cy="45478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Elipse 4"/>
          <p:cNvSpPr/>
          <p:nvPr/>
        </p:nvSpPr>
        <p:spPr>
          <a:xfrm>
            <a:off x="288756" y="4231270"/>
            <a:ext cx="9405790" cy="9225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110198" y="1440343"/>
            <a:ext cx="9823716" cy="707886"/>
          </a:xfrm>
          <a:prstGeom prst="rect">
            <a:avLst/>
          </a:prstGeom>
          <a:noFill/>
        </p:spPr>
        <p:txBody>
          <a:bodyPr wrap="square" rtlCol="0">
            <a:spAutoFit/>
          </a:bodyPr>
          <a:lstStyle/>
          <a:p>
            <a:r>
              <a:rPr lang="es-MX" sz="2000" dirty="0" smtClean="0">
                <a:latin typeface="Century Gothic" panose="020B0502020202020204" pitchFamily="34" charset="0"/>
              </a:rPr>
              <a:t>Al finalizar la asignación, podrás verificar el éxito de la operación en la pantalla inicial en donde se indicará la cantidad de formatos vinculados.</a:t>
            </a:r>
            <a:endParaRPr lang="es-MX" sz="2000" dirty="0">
              <a:latin typeface="Century Gothic" panose="020B0502020202020204" pitchFamily="34" charset="0"/>
            </a:endParaRPr>
          </a:p>
        </p:txBody>
      </p:sp>
    </p:spTree>
    <p:extLst>
      <p:ext uri="{BB962C8B-B14F-4D97-AF65-F5344CB8AC3E}">
        <p14:creationId xmlns:p14="http://schemas.microsoft.com/office/powerpoint/2010/main" val="16522978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sp>
        <p:nvSpPr>
          <p:cNvPr id="3" name="Título 1"/>
          <p:cNvSpPr txBox="1">
            <a:spLocks/>
          </p:cNvSpPr>
          <p:nvPr/>
        </p:nvSpPr>
        <p:spPr>
          <a:xfrm>
            <a:off x="247650" y="159039"/>
            <a:ext cx="10044113"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500" dirty="0" smtClean="0">
                <a:solidFill>
                  <a:srgbClr val="FCFCFC"/>
                </a:solidFill>
              </a:rPr>
              <a:t>Consideraciones</a:t>
            </a:r>
            <a:endParaRPr lang="es-MX" sz="4500" dirty="0">
              <a:solidFill>
                <a:srgbClr val="FCFCFC"/>
              </a:solidFill>
            </a:endParaRPr>
          </a:p>
        </p:txBody>
      </p:sp>
      <p:sp>
        <p:nvSpPr>
          <p:cNvPr id="5" name="CuadroTexto 4"/>
          <p:cNvSpPr txBox="1"/>
          <p:nvPr/>
        </p:nvSpPr>
        <p:spPr>
          <a:xfrm>
            <a:off x="247650" y="1470201"/>
            <a:ext cx="9473866" cy="1015663"/>
          </a:xfrm>
          <a:prstGeom prst="rect">
            <a:avLst/>
          </a:prstGeom>
          <a:noFill/>
        </p:spPr>
        <p:txBody>
          <a:bodyPr wrap="square" rtlCol="0">
            <a:spAutoFit/>
          </a:bodyPr>
          <a:lstStyle/>
          <a:p>
            <a:pPr algn="just"/>
            <a:r>
              <a:rPr lang="es-MX" sz="2000" dirty="0" smtClean="0">
                <a:latin typeface="Century Gothic" panose="020B0502020202020204" pitchFamily="34" charset="0"/>
              </a:rPr>
              <a:t>Cuando creas una unidad administrativa el sistema asigna un código de valor consecutivo y no puede modificarse. En caso de que el registro se elimine el código queda inhabilitado.</a:t>
            </a:r>
            <a:endParaRPr lang="es-MX" dirty="0"/>
          </a:p>
        </p:txBody>
      </p:sp>
      <p:pic>
        <p:nvPicPr>
          <p:cNvPr id="7" name="Imagen 6"/>
          <p:cNvPicPr>
            <a:picLocks noChangeAspect="1"/>
          </p:cNvPicPr>
          <p:nvPr/>
        </p:nvPicPr>
        <p:blipFill rotWithShape="1">
          <a:blip r:embed="rId3"/>
          <a:srcRect l="2941" t="20923" r="9388" b="43404"/>
          <a:stretch/>
        </p:blipFill>
        <p:spPr>
          <a:xfrm>
            <a:off x="1239381" y="2535436"/>
            <a:ext cx="7565350" cy="133506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 name="Rectángulo 1"/>
          <p:cNvSpPr/>
          <p:nvPr/>
        </p:nvSpPr>
        <p:spPr>
          <a:xfrm>
            <a:off x="285123" y="3964825"/>
            <a:ext cx="9473866" cy="1015663"/>
          </a:xfrm>
          <a:prstGeom prst="rect">
            <a:avLst/>
          </a:prstGeom>
        </p:spPr>
        <p:txBody>
          <a:bodyPr wrap="square">
            <a:spAutoFit/>
          </a:bodyPr>
          <a:lstStyle/>
          <a:p>
            <a:pPr lvl="0" algn="just"/>
            <a:r>
              <a:rPr lang="es-MX" sz="2000" dirty="0">
                <a:solidFill>
                  <a:prstClr val="black"/>
                </a:solidFill>
                <a:latin typeface="Century Gothic" panose="020B0502020202020204" pitchFamily="34" charset="0"/>
              </a:rPr>
              <a:t>Para modificar información de un usuario con perfil de administrador, es recomendable eliminarlo y volverlo a crear con las modificaciones realizadas.</a:t>
            </a:r>
          </a:p>
        </p:txBody>
      </p:sp>
      <p:pic>
        <p:nvPicPr>
          <p:cNvPr id="8" name="Imagen 7"/>
          <p:cNvPicPr>
            <a:picLocks noChangeAspect="1"/>
          </p:cNvPicPr>
          <p:nvPr/>
        </p:nvPicPr>
        <p:blipFill rotWithShape="1">
          <a:blip r:embed="rId4"/>
          <a:srcRect t="-1" r="2195" b="44303"/>
          <a:stretch/>
        </p:blipFill>
        <p:spPr>
          <a:xfrm>
            <a:off x="1509969" y="4956425"/>
            <a:ext cx="6949227" cy="2644865"/>
          </a:xfrm>
          <a:prstGeom prst="rect">
            <a:avLst/>
          </a:prstGeom>
          <a:ln>
            <a:noFill/>
          </a:ln>
          <a:effectLst/>
        </p:spPr>
      </p:pic>
    </p:spTree>
    <p:extLst>
      <p:ext uri="{BB962C8B-B14F-4D97-AF65-F5344CB8AC3E}">
        <p14:creationId xmlns:p14="http://schemas.microsoft.com/office/powerpoint/2010/main" val="21603721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
            <a:ext cx="10044113" cy="7738907"/>
          </a:xfrm>
          <a:prstGeom prst="rect">
            <a:avLst/>
          </a:prstGeom>
        </p:spPr>
      </p:pic>
      <p:sp>
        <p:nvSpPr>
          <p:cNvPr id="5" name="Título 1"/>
          <p:cNvSpPr txBox="1">
            <a:spLocks/>
          </p:cNvSpPr>
          <p:nvPr/>
        </p:nvSpPr>
        <p:spPr>
          <a:xfrm>
            <a:off x="247649" y="3487320"/>
            <a:ext cx="7603959" cy="3300496"/>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5500" dirty="0" smtClean="0">
                <a:solidFill>
                  <a:srgbClr val="610E97"/>
                </a:solidFill>
              </a:rPr>
              <a:t>Actividad Compartida:</a:t>
            </a:r>
          </a:p>
          <a:p>
            <a:pPr algn="ctr"/>
            <a:r>
              <a:rPr lang="es-MX" sz="4000" dirty="0" smtClean="0">
                <a:solidFill>
                  <a:srgbClr val="610E97"/>
                </a:solidFill>
              </a:rPr>
              <a:t>Administrador de Sujeto Obligado y Administrador de Unidad Administrativa</a:t>
            </a:r>
            <a:endParaRPr lang="es-MX" sz="40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5</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932004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sp>
        <p:nvSpPr>
          <p:cNvPr id="3" name="Título 1"/>
          <p:cNvSpPr txBox="1">
            <a:spLocks/>
          </p:cNvSpPr>
          <p:nvPr/>
        </p:nvSpPr>
        <p:spPr>
          <a:xfrm>
            <a:off x="247651" y="86850"/>
            <a:ext cx="9064792"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5000" dirty="0" smtClean="0">
                <a:solidFill>
                  <a:srgbClr val="FCFCFC"/>
                </a:solidFill>
              </a:rPr>
              <a:t>Carga de Información</a:t>
            </a:r>
          </a:p>
          <a:p>
            <a:r>
              <a:rPr lang="es-MX" sz="3500" dirty="0" smtClean="0">
                <a:solidFill>
                  <a:srgbClr val="FCFCFC"/>
                </a:solidFill>
              </a:rPr>
              <a:t>Modalidades</a:t>
            </a:r>
          </a:p>
        </p:txBody>
      </p:sp>
      <p:sp>
        <p:nvSpPr>
          <p:cNvPr id="8" name="Marcador de contenido 2"/>
          <p:cNvSpPr txBox="1">
            <a:spLocks/>
          </p:cNvSpPr>
          <p:nvPr/>
        </p:nvSpPr>
        <p:spPr>
          <a:xfrm>
            <a:off x="398404" y="1550154"/>
            <a:ext cx="9247299" cy="44700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None/>
              <a:tabLst/>
              <a:defRPr/>
            </a:pPr>
            <a:r>
              <a:rPr kumimoji="0" lang="es-MX" sz="200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Es</a:t>
            </a:r>
            <a:r>
              <a:rPr kumimoji="0" lang="es-MX" sz="2000" i="0" u="none" strike="noStrike" kern="1200" cap="none" spc="0" normalizeH="0" noProof="0" dirty="0" smtClean="0">
                <a:ln>
                  <a:noFill/>
                </a:ln>
                <a:solidFill>
                  <a:sysClr val="windowText" lastClr="000000">
                    <a:lumMod val="75000"/>
                    <a:lumOff val="25000"/>
                  </a:sysClr>
                </a:solidFill>
                <a:effectLst/>
                <a:uLnTx/>
                <a:uFillTx/>
                <a:latin typeface="Century Gothic" panose="020B0502020202020204"/>
              </a:rPr>
              <a:t> la actividad en común entre los administradores de sujeto obligado y los administradores de unidad administrativa</a:t>
            </a:r>
            <a:r>
              <a:rPr lang="es-MX" sz="2000" dirty="0" smtClean="0">
                <a:solidFill>
                  <a:sysClr val="windowText" lastClr="000000">
                    <a:lumMod val="75000"/>
                    <a:lumOff val="25000"/>
                  </a:sysClr>
                </a:solidFill>
                <a:latin typeface="Century Gothic" panose="020B0502020202020204"/>
              </a:rPr>
              <a:t>. </a:t>
            </a:r>
          </a:p>
          <a:p>
            <a:pPr marL="0" marR="0" lvl="0" indent="0" algn="l" defTabSz="457200" rtl="0" eaLnBrk="1" fontAlgn="auto" latinLnBrk="0" hangingPunct="1">
              <a:lnSpc>
                <a:spcPct val="100000"/>
              </a:lnSpc>
              <a:spcBef>
                <a:spcPts val="1000"/>
              </a:spcBef>
              <a:spcAft>
                <a:spcPts val="0"/>
              </a:spcAft>
              <a:buClr>
                <a:srgbClr val="B31166"/>
              </a:buClr>
              <a:buSzPct val="80000"/>
              <a:buNone/>
              <a:tabLst/>
              <a:defRPr/>
            </a:pPr>
            <a:r>
              <a:rPr lang="es-MX" sz="2000" dirty="0">
                <a:solidFill>
                  <a:sysClr val="windowText" lastClr="000000">
                    <a:lumMod val="75000"/>
                    <a:lumOff val="25000"/>
                  </a:sysClr>
                </a:solidFill>
                <a:latin typeface="Century Gothic" panose="020B0502020202020204"/>
              </a:rPr>
              <a:t>P</a:t>
            </a:r>
            <a:r>
              <a:rPr lang="es-MX" sz="2000" dirty="0" smtClean="0">
                <a:solidFill>
                  <a:sysClr val="windowText" lastClr="000000">
                    <a:lumMod val="75000"/>
                    <a:lumOff val="25000"/>
                  </a:sysClr>
                </a:solidFill>
                <a:latin typeface="Century Gothic" panose="020B0502020202020204"/>
              </a:rPr>
              <a:t>uede realizarse en 3 diferentes modalidades:</a:t>
            </a:r>
            <a:endParaRPr kumimoji="0" lang="es-MX" sz="25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ndParaRPr>
          </a:p>
        </p:txBody>
      </p:sp>
      <p:sp>
        <p:nvSpPr>
          <p:cNvPr id="5" name="Marcador de contenido 2"/>
          <p:cNvSpPr txBox="1">
            <a:spLocks/>
          </p:cNvSpPr>
          <p:nvPr/>
        </p:nvSpPr>
        <p:spPr>
          <a:xfrm>
            <a:off x="256673" y="5260125"/>
            <a:ext cx="2760474" cy="4989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B31166"/>
              </a:buClr>
              <a:buSzPct val="80000"/>
              <a:buNone/>
              <a:tabLst/>
              <a:defRPr/>
            </a:pPr>
            <a:r>
              <a:rPr lang="es-MX" sz="1500" b="1" dirty="0" smtClean="0">
                <a:solidFill>
                  <a:sysClr val="windowText" lastClr="000000">
                    <a:lumMod val="75000"/>
                    <a:lumOff val="25000"/>
                  </a:sysClr>
                </a:solidFill>
                <a:latin typeface="Century Gothic" panose="020B0502020202020204"/>
              </a:rPr>
              <a:t>1.- </a:t>
            </a:r>
            <a:r>
              <a:rPr kumimoji="0" lang="es-MX" sz="1500" b="1"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Formulario web: </a:t>
            </a:r>
            <a:r>
              <a:rPr kumimoji="0" lang="es-MX" sz="15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Carga por pantalla en el SIPOT.</a:t>
            </a:r>
            <a:endParaRPr kumimoji="0" lang="es-MX" sz="15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ndParaRPr>
          </a:p>
        </p:txBody>
      </p:sp>
      <p:sp>
        <p:nvSpPr>
          <p:cNvPr id="7" name="Marcador de contenido 2"/>
          <p:cNvSpPr txBox="1">
            <a:spLocks/>
          </p:cNvSpPr>
          <p:nvPr/>
        </p:nvSpPr>
        <p:spPr>
          <a:xfrm>
            <a:off x="7092214" y="5244084"/>
            <a:ext cx="2987955" cy="7760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None/>
              <a:tabLst/>
              <a:defRPr/>
            </a:pPr>
            <a:r>
              <a:rPr kumimoji="0" lang="es-MX" sz="1500" b="1"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3.- Interoperabilidad de sistemas </a:t>
            </a:r>
            <a:r>
              <a:rPr kumimoji="0" lang="es-MX" sz="15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o Servicio web.</a:t>
            </a:r>
            <a:endParaRPr kumimoji="0" lang="es-MX" sz="15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ndParaRPr>
          </a:p>
        </p:txBody>
      </p:sp>
      <p:sp>
        <p:nvSpPr>
          <p:cNvPr id="9" name="Marcador de contenido 2"/>
          <p:cNvSpPr txBox="1">
            <a:spLocks/>
          </p:cNvSpPr>
          <p:nvPr/>
        </p:nvSpPr>
        <p:spPr>
          <a:xfrm>
            <a:off x="3897697" y="5237679"/>
            <a:ext cx="2760475" cy="28497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None/>
              <a:tabLst/>
              <a:defRPr/>
            </a:pPr>
            <a:r>
              <a:rPr kumimoji="0" lang="es-MX" sz="1500" b="1"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2.- Carga masivo (formato XLS</a:t>
            </a:r>
            <a:r>
              <a:rPr kumimoji="0" lang="es-MX" sz="1500" b="1" i="1"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a:t>
            </a:r>
            <a:r>
              <a:rPr kumimoji="0" lang="es-MX" sz="1500" b="1"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a:t>
            </a:r>
            <a:r>
              <a:rPr kumimoji="0" lang="es-MX" sz="15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rPr>
              <a:t> Carga mediante los formatos establecidos en los LTG, descargados del mismo SIPOT.</a:t>
            </a:r>
          </a:p>
        </p:txBody>
      </p:sp>
      <p:pic>
        <p:nvPicPr>
          <p:cNvPr id="2" name="Imagen 1"/>
          <p:cNvPicPr>
            <a:picLocks noChangeAspect="1"/>
          </p:cNvPicPr>
          <p:nvPr/>
        </p:nvPicPr>
        <p:blipFill>
          <a:blip r:embed="rId3"/>
          <a:stretch>
            <a:fillRect/>
          </a:stretch>
        </p:blipFill>
        <p:spPr>
          <a:xfrm>
            <a:off x="7366991" y="3166901"/>
            <a:ext cx="1945452" cy="1945452"/>
          </a:xfrm>
          <a:prstGeom prst="rect">
            <a:avLst/>
          </a:prstGeom>
        </p:spPr>
      </p:pic>
      <p:pic>
        <p:nvPicPr>
          <p:cNvPr id="4" name="Imagen 3"/>
          <p:cNvPicPr>
            <a:picLocks noChangeAspect="1"/>
          </p:cNvPicPr>
          <p:nvPr/>
        </p:nvPicPr>
        <p:blipFill>
          <a:blip r:embed="rId4">
            <a:biLevel thresh="50000"/>
          </a:blip>
          <a:stretch>
            <a:fillRect/>
          </a:stretch>
        </p:blipFill>
        <p:spPr>
          <a:xfrm>
            <a:off x="4052058" y="2965946"/>
            <a:ext cx="2248269" cy="2207313"/>
          </a:xfrm>
          <a:prstGeom prst="rect">
            <a:avLst/>
          </a:prstGeom>
        </p:spPr>
      </p:pic>
      <p:pic>
        <p:nvPicPr>
          <p:cNvPr id="10" name="Imagen 9"/>
          <p:cNvPicPr>
            <a:picLocks noChangeAspect="1"/>
          </p:cNvPicPr>
          <p:nvPr/>
        </p:nvPicPr>
        <p:blipFill>
          <a:blip r:embed="rId5">
            <a:biLevel thresh="75000"/>
          </a:blip>
          <a:stretch>
            <a:fillRect/>
          </a:stretch>
        </p:blipFill>
        <p:spPr>
          <a:xfrm>
            <a:off x="321674" y="3189832"/>
            <a:ext cx="3068859" cy="18413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5213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5" name="CuadroTexto 4"/>
          <p:cNvSpPr txBox="1"/>
          <p:nvPr/>
        </p:nvSpPr>
        <p:spPr>
          <a:xfrm>
            <a:off x="148208" y="1418166"/>
            <a:ext cx="9823716" cy="707886"/>
          </a:xfrm>
          <a:prstGeom prst="rect">
            <a:avLst/>
          </a:prstGeom>
          <a:noFill/>
        </p:spPr>
        <p:txBody>
          <a:bodyPr wrap="square" rtlCol="0">
            <a:spAutoFit/>
          </a:bodyPr>
          <a:lstStyle/>
          <a:p>
            <a:r>
              <a:rPr lang="es-MX" sz="2000" dirty="0" smtClean="0">
                <a:latin typeface="Century Gothic" panose="020B0502020202020204" pitchFamily="34" charset="0"/>
              </a:rPr>
              <a:t>Para cargar la información deberás situarte en la página principal. Localizar el botón de “inicio” y dar clic en “portales de obligaciones de transparencia.</a:t>
            </a:r>
            <a:endParaRPr lang="es-MX" sz="2000" dirty="0">
              <a:latin typeface="Century Gothic" panose="020B0502020202020204" pitchFamily="34" charset="0"/>
            </a:endParaRPr>
          </a:p>
        </p:txBody>
      </p:sp>
      <p:pic>
        <p:nvPicPr>
          <p:cNvPr id="2" name="Imagen 1"/>
          <p:cNvPicPr>
            <a:picLocks noChangeAspect="1"/>
          </p:cNvPicPr>
          <p:nvPr/>
        </p:nvPicPr>
        <p:blipFill rotWithShape="1">
          <a:blip r:embed="rId3"/>
          <a:srcRect l="5334" t="13501" r="32627" b="11069"/>
          <a:stretch/>
        </p:blipFill>
        <p:spPr>
          <a:xfrm>
            <a:off x="1067054" y="2541162"/>
            <a:ext cx="6928208" cy="4736080"/>
          </a:xfrm>
          <a:prstGeom prst="rect">
            <a:avLst/>
          </a:prstGeom>
        </p:spPr>
      </p:pic>
      <p:sp>
        <p:nvSpPr>
          <p:cNvPr id="9" name="Elipse 8"/>
          <p:cNvSpPr/>
          <p:nvPr/>
        </p:nvSpPr>
        <p:spPr>
          <a:xfrm>
            <a:off x="3583750" y="3816844"/>
            <a:ext cx="2065283" cy="2739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ítulo 1"/>
          <p:cNvSpPr txBox="1">
            <a:spLocks/>
          </p:cNvSpPr>
          <p:nvPr/>
        </p:nvSpPr>
        <p:spPr>
          <a:xfrm>
            <a:off x="0" y="134976"/>
            <a:ext cx="10044113"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200" dirty="0" smtClean="0">
                <a:solidFill>
                  <a:srgbClr val="FCFCFC"/>
                </a:solidFill>
              </a:rPr>
              <a:t>Acceso a menú para Carga de Información</a:t>
            </a:r>
          </a:p>
        </p:txBody>
      </p:sp>
    </p:spTree>
    <p:extLst>
      <p:ext uri="{BB962C8B-B14F-4D97-AF65-F5344CB8AC3E}">
        <p14:creationId xmlns:p14="http://schemas.microsoft.com/office/powerpoint/2010/main" val="489853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325347" y="2271880"/>
            <a:ext cx="9393417" cy="4040316"/>
          </a:xfrm>
          <a:prstGeom prst="rect">
            <a:avLst/>
          </a:prstGeom>
          <a:ln>
            <a:noFill/>
          </a:ln>
          <a:effectLst>
            <a:reflection blurRad="12700" stA="30000" endPos="30000" dist="5000" dir="5400000" sy="-100000" algn="bl" rotWithShape="0"/>
          </a:effectLst>
        </p:spPr>
      </p:pic>
      <p:sp>
        <p:nvSpPr>
          <p:cNvPr id="4" name="CuadroTexto 3"/>
          <p:cNvSpPr txBox="1"/>
          <p:nvPr/>
        </p:nvSpPr>
        <p:spPr>
          <a:xfrm>
            <a:off x="110198" y="1440343"/>
            <a:ext cx="9823716" cy="707886"/>
          </a:xfrm>
          <a:prstGeom prst="rect">
            <a:avLst/>
          </a:prstGeom>
          <a:noFill/>
        </p:spPr>
        <p:txBody>
          <a:bodyPr wrap="square" rtlCol="0">
            <a:spAutoFit/>
          </a:bodyPr>
          <a:lstStyle/>
          <a:p>
            <a:r>
              <a:rPr lang="es-MX" sz="2000" dirty="0" smtClean="0">
                <a:latin typeface="Century Gothic" panose="020B0502020202020204" pitchFamily="34" charset="0"/>
              </a:rPr>
              <a:t>En la siguiente pantalla ubica el botón de “carga”, selecciona la opción “carga de información” y, posteriormente “capturar información”</a:t>
            </a:r>
            <a:endParaRPr lang="es-MX" sz="2000" dirty="0">
              <a:latin typeface="Century Gothic" panose="020B0502020202020204" pitchFamily="34" charset="0"/>
            </a:endParaRPr>
          </a:p>
        </p:txBody>
      </p:sp>
    </p:spTree>
    <p:extLst>
      <p:ext uri="{BB962C8B-B14F-4D97-AF65-F5344CB8AC3E}">
        <p14:creationId xmlns:p14="http://schemas.microsoft.com/office/powerpoint/2010/main" val="307931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549888" y="2261937"/>
            <a:ext cx="8944336" cy="44516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110198" y="1440343"/>
            <a:ext cx="9823716" cy="400110"/>
          </a:xfrm>
          <a:prstGeom prst="rect">
            <a:avLst/>
          </a:prstGeom>
          <a:noFill/>
        </p:spPr>
        <p:txBody>
          <a:bodyPr wrap="square" rtlCol="0">
            <a:spAutoFit/>
          </a:bodyPr>
          <a:lstStyle/>
          <a:p>
            <a:r>
              <a:rPr lang="es-MX" sz="2000" dirty="0" smtClean="0">
                <a:latin typeface="Century Gothic" panose="020B0502020202020204" pitchFamily="34" charset="0"/>
              </a:rPr>
              <a:t>Selecciona el formato que deseas llenar y da clic.</a:t>
            </a:r>
            <a:endParaRPr lang="es-MX" sz="2000" dirty="0">
              <a:latin typeface="Century Gothic" panose="020B0502020202020204" pitchFamily="34" charset="0"/>
            </a:endParaRPr>
          </a:p>
        </p:txBody>
      </p:sp>
    </p:spTree>
    <p:extLst>
      <p:ext uri="{BB962C8B-B14F-4D97-AF65-F5344CB8AC3E}">
        <p14:creationId xmlns:p14="http://schemas.microsoft.com/office/powerpoint/2010/main" val="33875447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526137" y="2370728"/>
            <a:ext cx="8991838" cy="43449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p:cNvSpPr txBox="1"/>
          <p:nvPr/>
        </p:nvSpPr>
        <p:spPr>
          <a:xfrm>
            <a:off x="110198" y="1440343"/>
            <a:ext cx="9823716" cy="400110"/>
          </a:xfrm>
          <a:prstGeom prst="rect">
            <a:avLst/>
          </a:prstGeom>
          <a:noFill/>
        </p:spPr>
        <p:txBody>
          <a:bodyPr wrap="square" rtlCol="0">
            <a:spAutoFit/>
          </a:bodyPr>
          <a:lstStyle/>
          <a:p>
            <a:r>
              <a:rPr lang="es-MX" sz="2000" dirty="0" smtClean="0">
                <a:latin typeface="Century Gothic" panose="020B0502020202020204" pitchFamily="34" charset="0"/>
              </a:rPr>
              <a:t>A continuación aparecerá otra ventana, con un menú en la parte superior. </a:t>
            </a:r>
            <a:endParaRPr lang="es-MX" sz="2000" dirty="0">
              <a:latin typeface="Century Gothic" panose="020B0502020202020204" pitchFamily="34" charset="0"/>
            </a:endParaRPr>
          </a:p>
        </p:txBody>
      </p:sp>
    </p:spTree>
    <p:extLst>
      <p:ext uri="{BB962C8B-B14F-4D97-AF65-F5344CB8AC3E}">
        <p14:creationId xmlns:p14="http://schemas.microsoft.com/office/powerpoint/2010/main" val="1942686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2"/>
            <a:ext cx="10044113" cy="7740306"/>
          </a:xfrm>
          <a:prstGeom prst="rect">
            <a:avLst/>
          </a:prstGeom>
        </p:spPr>
      </p:pic>
      <p:sp>
        <p:nvSpPr>
          <p:cNvPr id="2" name="Título 1"/>
          <p:cNvSpPr>
            <a:spLocks noGrp="1"/>
          </p:cNvSpPr>
          <p:nvPr>
            <p:ph type="title"/>
          </p:nvPr>
        </p:nvSpPr>
        <p:spPr>
          <a:xfrm>
            <a:off x="331304" y="172"/>
            <a:ext cx="8663047" cy="1495996"/>
          </a:xfrm>
        </p:spPr>
        <p:txBody>
          <a:bodyPr/>
          <a:lstStyle/>
          <a:p>
            <a:r>
              <a:rPr lang="es-MX" dirty="0">
                <a:solidFill>
                  <a:schemeClr val="bg1"/>
                </a:solidFill>
              </a:rPr>
              <a:t>¿</a:t>
            </a:r>
            <a:r>
              <a:rPr lang="es-MX" dirty="0" smtClean="0">
                <a:solidFill>
                  <a:schemeClr val="bg1"/>
                </a:solidFill>
              </a:rPr>
              <a:t>Qué camino llevamos?</a:t>
            </a:r>
            <a:endParaRPr lang="es-MX" dirty="0">
              <a:solidFill>
                <a:schemeClr val="bg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39561326"/>
              </p:ext>
            </p:extLst>
          </p:nvPr>
        </p:nvGraphicFramePr>
        <p:xfrm>
          <a:off x="484286" y="3575958"/>
          <a:ext cx="9073953" cy="4821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1389966" y="1541752"/>
            <a:ext cx="7490082" cy="3399644"/>
          </a:xfrm>
          <a:prstGeom prst="rect">
            <a:avLst/>
          </a:prstGeom>
        </p:spPr>
      </p:pic>
    </p:spTree>
    <p:extLst>
      <p:ext uri="{BB962C8B-B14F-4D97-AF65-F5344CB8AC3E}">
        <p14:creationId xmlns:p14="http://schemas.microsoft.com/office/powerpoint/2010/main" val="39708423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rotWithShape="1">
          <a:blip r:embed="rId3"/>
          <a:srcRect r="34799" b="34918"/>
          <a:stretch/>
        </p:blipFill>
        <p:spPr>
          <a:xfrm>
            <a:off x="639861" y="2731297"/>
            <a:ext cx="8562682" cy="40865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Flecha derecha 4"/>
          <p:cNvSpPr/>
          <p:nvPr/>
        </p:nvSpPr>
        <p:spPr>
          <a:xfrm>
            <a:off x="181845" y="3551421"/>
            <a:ext cx="916031" cy="6378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110198" y="1440343"/>
            <a:ext cx="9823716" cy="707886"/>
          </a:xfrm>
          <a:prstGeom prst="rect">
            <a:avLst/>
          </a:prstGeom>
          <a:noFill/>
        </p:spPr>
        <p:txBody>
          <a:bodyPr wrap="square" rtlCol="0">
            <a:spAutoFit/>
          </a:bodyPr>
          <a:lstStyle/>
          <a:p>
            <a:r>
              <a:rPr lang="es-MX" sz="2000" dirty="0" smtClean="0">
                <a:latin typeface="Century Gothic" panose="020B0502020202020204" pitchFamily="34" charset="0"/>
              </a:rPr>
              <a:t>Para cargar la información por medio de formulario web, selecciona la opción “agregar registro”. </a:t>
            </a:r>
            <a:endParaRPr lang="es-MX" sz="2000" dirty="0">
              <a:latin typeface="Century Gothic" panose="020B0502020202020204" pitchFamily="34" charset="0"/>
            </a:endParaRPr>
          </a:p>
        </p:txBody>
      </p:sp>
      <p:sp>
        <p:nvSpPr>
          <p:cNvPr id="8" name="Título 1"/>
          <p:cNvSpPr txBox="1">
            <a:spLocks/>
          </p:cNvSpPr>
          <p:nvPr/>
        </p:nvSpPr>
        <p:spPr>
          <a:xfrm>
            <a:off x="0" y="134976"/>
            <a:ext cx="10044113"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200" dirty="0" smtClean="0">
                <a:solidFill>
                  <a:srgbClr val="FCFCFC"/>
                </a:solidFill>
              </a:rPr>
              <a:t>Carga por formulario WEB (pantalla en SIPOT)</a:t>
            </a:r>
          </a:p>
        </p:txBody>
      </p:sp>
    </p:spTree>
    <p:extLst>
      <p:ext uri="{BB962C8B-B14F-4D97-AF65-F5344CB8AC3E}">
        <p14:creationId xmlns:p14="http://schemas.microsoft.com/office/powerpoint/2010/main" val="42306662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1418896" y="2471198"/>
            <a:ext cx="7432647" cy="44595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rotWithShape="1">
          <a:blip r:embed="rId4"/>
          <a:srcRect l="23203" t="20615" r="24135" b="19919"/>
          <a:stretch/>
        </p:blipFill>
        <p:spPr>
          <a:xfrm>
            <a:off x="368216" y="2069416"/>
            <a:ext cx="1697527" cy="803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61513"/>
            <a:ext cx="9823716" cy="707886"/>
          </a:xfrm>
          <a:prstGeom prst="rect">
            <a:avLst/>
          </a:prstGeom>
          <a:noFill/>
        </p:spPr>
        <p:txBody>
          <a:bodyPr wrap="square" rtlCol="0">
            <a:spAutoFit/>
          </a:bodyPr>
          <a:lstStyle/>
          <a:p>
            <a:r>
              <a:rPr lang="es-MX" sz="2000" dirty="0" smtClean="0">
                <a:latin typeface="Century Gothic" panose="020B0502020202020204" pitchFamily="34" charset="0"/>
              </a:rPr>
              <a:t>Te aparecerá una nueva ventana en la que deberás completar los campos que se te indican.</a:t>
            </a:r>
            <a:endParaRPr lang="es-MX" sz="2000" dirty="0">
              <a:latin typeface="Century Gothic" panose="020B0502020202020204" pitchFamily="34" charset="0"/>
            </a:endParaRPr>
          </a:p>
        </p:txBody>
      </p:sp>
    </p:spTree>
    <p:extLst>
      <p:ext uri="{BB962C8B-B14F-4D97-AF65-F5344CB8AC3E}">
        <p14:creationId xmlns:p14="http://schemas.microsoft.com/office/powerpoint/2010/main" val="12607249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1249287" y="2162956"/>
            <a:ext cx="7178925" cy="49896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Flecha abajo 4"/>
          <p:cNvSpPr/>
          <p:nvPr/>
        </p:nvSpPr>
        <p:spPr>
          <a:xfrm rot="10800000">
            <a:off x="7663239" y="2779337"/>
            <a:ext cx="433897" cy="10413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derecha 6"/>
          <p:cNvSpPr/>
          <p:nvPr/>
        </p:nvSpPr>
        <p:spPr>
          <a:xfrm>
            <a:off x="518440" y="3300014"/>
            <a:ext cx="836912" cy="37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rotWithShape="1">
          <a:blip r:embed="rId4"/>
          <a:srcRect l="23203" t="20615" r="24135" b="19919"/>
          <a:stretch/>
        </p:blipFill>
        <p:spPr>
          <a:xfrm>
            <a:off x="161306" y="2162956"/>
            <a:ext cx="1641838" cy="777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uadroTexto 8"/>
          <p:cNvSpPr txBox="1"/>
          <p:nvPr/>
        </p:nvSpPr>
        <p:spPr>
          <a:xfrm>
            <a:off x="110198" y="1361513"/>
            <a:ext cx="9823716" cy="707886"/>
          </a:xfrm>
          <a:prstGeom prst="rect">
            <a:avLst/>
          </a:prstGeom>
          <a:noFill/>
        </p:spPr>
        <p:txBody>
          <a:bodyPr wrap="square" rtlCol="0">
            <a:spAutoFit/>
          </a:bodyPr>
          <a:lstStyle/>
          <a:p>
            <a:r>
              <a:rPr lang="es-MX" sz="2000" dirty="0" smtClean="0">
                <a:latin typeface="Century Gothic" panose="020B0502020202020204" pitchFamily="34" charset="0"/>
              </a:rPr>
              <a:t>Si al darle guardar, hay algún dato faltante o incorrecto, se te indicará en la parte superior para tu validación y corrección.</a:t>
            </a:r>
            <a:endParaRPr lang="es-MX" sz="2000" dirty="0">
              <a:latin typeface="Century Gothic" panose="020B0502020202020204" pitchFamily="34" charset="0"/>
            </a:endParaRPr>
          </a:p>
        </p:txBody>
      </p:sp>
    </p:spTree>
    <p:extLst>
      <p:ext uri="{BB962C8B-B14F-4D97-AF65-F5344CB8AC3E}">
        <p14:creationId xmlns:p14="http://schemas.microsoft.com/office/powerpoint/2010/main" val="10028502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rotWithShape="1">
          <a:blip r:embed="rId3"/>
          <a:srcRect l="21303" r="4090"/>
          <a:stretch/>
        </p:blipFill>
        <p:spPr>
          <a:xfrm>
            <a:off x="347899" y="2361954"/>
            <a:ext cx="9346727" cy="4817589"/>
          </a:xfrm>
          <a:prstGeom prst="rect">
            <a:avLst/>
          </a:prstGeom>
        </p:spPr>
      </p:pic>
      <p:pic>
        <p:nvPicPr>
          <p:cNvPr id="3" name="Imagen 2"/>
          <p:cNvPicPr>
            <a:picLocks noChangeAspect="1"/>
          </p:cNvPicPr>
          <p:nvPr/>
        </p:nvPicPr>
        <p:blipFill rotWithShape="1">
          <a:blip r:embed="rId4"/>
          <a:srcRect l="23203" t="20615" r="24135" b="19919"/>
          <a:stretch/>
        </p:blipFill>
        <p:spPr>
          <a:xfrm>
            <a:off x="347899" y="797712"/>
            <a:ext cx="2020780" cy="956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uadroTexto 1"/>
          <p:cNvSpPr txBox="1"/>
          <p:nvPr/>
        </p:nvSpPr>
        <p:spPr>
          <a:xfrm>
            <a:off x="2980191" y="1345907"/>
            <a:ext cx="3796167" cy="1016047"/>
          </a:xfrm>
          <a:prstGeom prst="rect">
            <a:avLst/>
          </a:prstGeom>
          <a:noFill/>
        </p:spPr>
        <p:txBody>
          <a:bodyPr wrap="square" rtlCol="0">
            <a:spAutoFit/>
          </a:bodyPr>
          <a:lstStyle/>
          <a:p>
            <a:pPr algn="just"/>
            <a:r>
              <a:rPr lang="es-MX" dirty="0" smtClean="0">
                <a:latin typeface="Century Gothic" panose="020B0502020202020204" pitchFamily="34" charset="0"/>
              </a:rPr>
              <a:t>Si el sistema detecta algún error, el portal te enviará un mensaje como este.</a:t>
            </a:r>
            <a:endParaRPr lang="es-MX" dirty="0">
              <a:latin typeface="Century Gothic" panose="020B0502020202020204" pitchFamily="34" charset="0"/>
            </a:endParaRPr>
          </a:p>
        </p:txBody>
      </p:sp>
      <p:sp>
        <p:nvSpPr>
          <p:cNvPr id="6" name="Flecha doblada 5"/>
          <p:cNvSpPr/>
          <p:nvPr/>
        </p:nvSpPr>
        <p:spPr>
          <a:xfrm rot="5400000">
            <a:off x="6781551" y="1530891"/>
            <a:ext cx="1141805" cy="11521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6120108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Título 1"/>
          <p:cNvSpPr txBox="1">
            <a:spLocks/>
          </p:cNvSpPr>
          <p:nvPr/>
        </p:nvSpPr>
        <p:spPr>
          <a:xfrm>
            <a:off x="0" y="134976"/>
            <a:ext cx="10044113"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000" dirty="0" smtClean="0">
                <a:solidFill>
                  <a:srgbClr val="FCFCFC"/>
                </a:solidFill>
              </a:rPr>
              <a:t>Carga por formato EXCEL (descargado de SIPOT)</a:t>
            </a:r>
          </a:p>
        </p:txBody>
      </p:sp>
      <p:pic>
        <p:nvPicPr>
          <p:cNvPr id="4" name="Imagen 3"/>
          <p:cNvPicPr>
            <a:picLocks noChangeAspect="1"/>
          </p:cNvPicPr>
          <p:nvPr/>
        </p:nvPicPr>
        <p:blipFill rotWithShape="1">
          <a:blip r:embed="rId3"/>
          <a:srcRect r="24940" b="34918"/>
          <a:stretch/>
        </p:blipFill>
        <p:spPr>
          <a:xfrm>
            <a:off x="945930" y="2785253"/>
            <a:ext cx="8519279" cy="3531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Flecha abajo 4"/>
          <p:cNvSpPr/>
          <p:nvPr/>
        </p:nvSpPr>
        <p:spPr>
          <a:xfrm>
            <a:off x="5205569" y="2377175"/>
            <a:ext cx="583320" cy="811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110198" y="1361513"/>
            <a:ext cx="9823716" cy="1015663"/>
          </a:xfrm>
          <a:prstGeom prst="rect">
            <a:avLst/>
          </a:prstGeom>
          <a:noFill/>
        </p:spPr>
        <p:txBody>
          <a:bodyPr wrap="square" rtlCol="0">
            <a:spAutoFit/>
          </a:bodyPr>
          <a:lstStyle/>
          <a:p>
            <a:r>
              <a:rPr lang="es-MX" sz="2000" dirty="0" smtClean="0">
                <a:latin typeface="Century Gothic" panose="020B0502020202020204" pitchFamily="34" charset="0"/>
              </a:rPr>
              <a:t>Para cargar información por medio de la modalidad de “formato Excel descargado de SIPOT)”, dirígete al menú de carga de información y selecciona lo opción “descargar formato”.</a:t>
            </a:r>
            <a:endParaRPr lang="es-MX" sz="2000" dirty="0">
              <a:latin typeface="Century Gothic" panose="020B0502020202020204" pitchFamily="34" charset="0"/>
            </a:endParaRPr>
          </a:p>
        </p:txBody>
      </p:sp>
    </p:spTree>
    <p:extLst>
      <p:ext uri="{BB962C8B-B14F-4D97-AF65-F5344CB8AC3E}">
        <p14:creationId xmlns:p14="http://schemas.microsoft.com/office/powerpoint/2010/main" val="1768190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rotWithShape="1">
          <a:blip r:embed="rId3"/>
          <a:srcRect t="4959"/>
          <a:stretch/>
        </p:blipFill>
        <p:spPr>
          <a:xfrm>
            <a:off x="723160" y="2262655"/>
            <a:ext cx="7317254" cy="51045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rotWithShape="1">
          <a:blip r:embed="rId4"/>
          <a:srcRect l="18962" t="15368" r="17127" b="11906"/>
          <a:stretch/>
        </p:blipFill>
        <p:spPr>
          <a:xfrm>
            <a:off x="279536" y="2033908"/>
            <a:ext cx="1935794" cy="1001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61513"/>
            <a:ext cx="9823716" cy="400110"/>
          </a:xfrm>
          <a:prstGeom prst="rect">
            <a:avLst/>
          </a:prstGeom>
          <a:noFill/>
        </p:spPr>
        <p:txBody>
          <a:bodyPr wrap="square" rtlCol="0">
            <a:spAutoFit/>
          </a:bodyPr>
          <a:lstStyle/>
          <a:p>
            <a:r>
              <a:rPr lang="es-MX" sz="2000" dirty="0" smtClean="0">
                <a:latin typeface="Century Gothic" panose="020B0502020202020204" pitchFamily="34" charset="0"/>
              </a:rPr>
              <a:t>Al dar clic verás que se comenzará a descargar un formato de Excel.</a:t>
            </a:r>
            <a:endParaRPr lang="es-MX" sz="2000" dirty="0">
              <a:latin typeface="Century Gothic" panose="020B0502020202020204" pitchFamily="34" charset="0"/>
            </a:endParaRPr>
          </a:p>
        </p:txBody>
      </p:sp>
    </p:spTree>
    <p:extLst>
      <p:ext uri="{BB962C8B-B14F-4D97-AF65-F5344CB8AC3E}">
        <p14:creationId xmlns:p14="http://schemas.microsoft.com/office/powerpoint/2010/main" val="104926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322132" y="2850087"/>
            <a:ext cx="9453690" cy="31034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p:cNvPicPr>
            <a:picLocks noChangeAspect="1"/>
          </p:cNvPicPr>
          <p:nvPr/>
        </p:nvPicPr>
        <p:blipFill rotWithShape="1">
          <a:blip r:embed="rId4"/>
          <a:srcRect l="18962" t="15368" r="17127" b="11906"/>
          <a:stretch/>
        </p:blipFill>
        <p:spPr>
          <a:xfrm>
            <a:off x="322132" y="2069399"/>
            <a:ext cx="1890357" cy="977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61513"/>
            <a:ext cx="9823716" cy="707886"/>
          </a:xfrm>
          <a:prstGeom prst="rect">
            <a:avLst/>
          </a:prstGeom>
          <a:noFill/>
        </p:spPr>
        <p:txBody>
          <a:bodyPr wrap="square" rtlCol="0">
            <a:spAutoFit/>
          </a:bodyPr>
          <a:lstStyle/>
          <a:p>
            <a:r>
              <a:rPr lang="es-MX" sz="2000" dirty="0" smtClean="0">
                <a:latin typeface="Century Gothic" panose="020B0502020202020204" pitchFamily="34" charset="0"/>
              </a:rPr>
              <a:t>Cuando termine de descargarse, ábrelo y verás unas columnas como estas, mismas que deberás llenar con la información correspondiente:</a:t>
            </a:r>
            <a:endParaRPr lang="es-MX" sz="2000" dirty="0">
              <a:latin typeface="Century Gothic" panose="020B0502020202020204" pitchFamily="34" charset="0"/>
            </a:endParaRPr>
          </a:p>
        </p:txBody>
      </p:sp>
      <p:sp>
        <p:nvSpPr>
          <p:cNvPr id="7" name="CuadroTexto 6"/>
          <p:cNvSpPr txBox="1"/>
          <p:nvPr/>
        </p:nvSpPr>
        <p:spPr>
          <a:xfrm>
            <a:off x="322132" y="6114886"/>
            <a:ext cx="9069518" cy="1708160"/>
          </a:xfrm>
          <a:prstGeom prst="rect">
            <a:avLst/>
          </a:prstGeom>
          <a:noFill/>
          <a:effectLst>
            <a:innerShdw blurRad="63500" dist="50800" dir="2700000">
              <a:prstClr val="black">
                <a:alpha val="50000"/>
              </a:prstClr>
            </a:innerShdw>
          </a:effectLst>
        </p:spPr>
        <p:txBody>
          <a:bodyPr wrap="square" rtlCol="0">
            <a:spAutoFit/>
          </a:bodyPr>
          <a:lstStyle/>
          <a:p>
            <a:pPr algn="just" defTabSz="914400"/>
            <a:r>
              <a:rPr lang="es-MX" sz="2000" dirty="0">
                <a:solidFill>
                  <a:prstClr val="black"/>
                </a:solidFill>
                <a:latin typeface="Century Gothic" panose="020B0502020202020204"/>
              </a:rPr>
              <a:t>Con el propósito de no repetir un renglón en un listado principal, una tabla nos permitirá vincular el registro a varios renglones </a:t>
            </a:r>
            <a:r>
              <a:rPr lang="es-MX" sz="2000" b="1" dirty="0">
                <a:solidFill>
                  <a:prstClr val="black"/>
                </a:solidFill>
                <a:latin typeface="Century Gothic" panose="020B0502020202020204"/>
              </a:rPr>
              <a:t>mediante un número de identificación único</a:t>
            </a:r>
            <a:r>
              <a:rPr lang="es-MX" sz="2000" b="1" dirty="0" smtClean="0">
                <a:solidFill>
                  <a:prstClr val="black"/>
                </a:solidFill>
                <a:latin typeface="Century Gothic" panose="020B0502020202020204"/>
              </a:rPr>
              <a:t>.</a:t>
            </a:r>
            <a:endParaRPr lang="es-MX" sz="2000" dirty="0">
              <a:solidFill>
                <a:prstClr val="black"/>
              </a:solidFill>
              <a:latin typeface="Century Gothic" panose="020B0502020202020204"/>
            </a:endParaRPr>
          </a:p>
          <a:p>
            <a:pPr algn="ctr" defTabSz="914400"/>
            <a:r>
              <a:rPr lang="es-MX" sz="2000" dirty="0">
                <a:solidFill>
                  <a:prstClr val="black"/>
                </a:solidFill>
                <a:latin typeface="Century Gothic" panose="020B0502020202020204"/>
              </a:rPr>
              <a:t>PE. Artículo 70 fracción XVII</a:t>
            </a:r>
          </a:p>
          <a:p>
            <a:pPr algn="just" defTabSz="914400"/>
            <a:endParaRPr lang="es-MX" sz="2500" dirty="0">
              <a:solidFill>
                <a:prstClr val="black"/>
              </a:solidFill>
              <a:latin typeface="Century Gothic" panose="020B0502020202020204"/>
            </a:endParaRPr>
          </a:p>
        </p:txBody>
      </p:sp>
    </p:spTree>
    <p:extLst>
      <p:ext uri="{BB962C8B-B14F-4D97-AF65-F5344CB8AC3E}">
        <p14:creationId xmlns:p14="http://schemas.microsoft.com/office/powerpoint/2010/main" val="28763564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52" y="3986556"/>
            <a:ext cx="9625262" cy="2018521"/>
          </a:xfrm>
          <a:prstGeom prst="rect">
            <a:avLst/>
          </a:prstGeom>
          <a:effectLst>
            <a:innerShdw blurRad="63500" dist="50800" dir="2700000">
              <a:prstClr val="black">
                <a:alpha val="50000"/>
              </a:prstClr>
            </a:innerShdw>
          </a:effectLst>
        </p:spPr>
      </p:pic>
      <p:sp>
        <p:nvSpPr>
          <p:cNvPr id="5" name="CuadroTexto 4"/>
          <p:cNvSpPr txBox="1"/>
          <p:nvPr/>
        </p:nvSpPr>
        <p:spPr>
          <a:xfrm>
            <a:off x="209425" y="2066363"/>
            <a:ext cx="9823716" cy="1400383"/>
          </a:xfrm>
          <a:prstGeom prst="rect">
            <a:avLst/>
          </a:prstGeom>
          <a:noFill/>
        </p:spPr>
        <p:txBody>
          <a:bodyPr wrap="square" rtlCol="0">
            <a:spAutoFit/>
          </a:bodyPr>
          <a:lstStyle/>
          <a:p>
            <a:pPr algn="ctr" defTabSz="914400"/>
            <a:r>
              <a:rPr lang="es-MX" sz="2000" b="1" dirty="0">
                <a:solidFill>
                  <a:prstClr val="black"/>
                </a:solidFill>
                <a:latin typeface="Century Gothic" panose="020B0502020202020204"/>
              </a:rPr>
              <a:t>PE. Artículo 70 fracción XVII</a:t>
            </a:r>
          </a:p>
          <a:p>
            <a:pPr algn="just" defTabSz="914400"/>
            <a:endParaRPr lang="es-MX" sz="2500" dirty="0">
              <a:solidFill>
                <a:prstClr val="black"/>
              </a:solidFill>
              <a:latin typeface="Century Gothic" panose="020B0502020202020204"/>
            </a:endParaRPr>
          </a:p>
          <a:p>
            <a:endParaRPr lang="es-MX" sz="2000" dirty="0" smtClean="0">
              <a:latin typeface="Century Gothic" panose="020B0502020202020204" pitchFamily="34" charset="0"/>
            </a:endParaRPr>
          </a:p>
          <a:p>
            <a:r>
              <a:rPr lang="es-MX" sz="2000" dirty="0" smtClean="0">
                <a:latin typeface="Century Gothic" panose="020B0502020202020204" pitchFamily="34" charset="0"/>
              </a:rPr>
              <a:t>De acuerdo a los siguiente criterios:</a:t>
            </a:r>
            <a:endParaRPr lang="es-MX" sz="2000" dirty="0">
              <a:latin typeface="Century Gothic" panose="020B0502020202020204" pitchFamily="34" charset="0"/>
            </a:endParaRPr>
          </a:p>
        </p:txBody>
      </p:sp>
    </p:spTree>
    <p:extLst>
      <p:ext uri="{BB962C8B-B14F-4D97-AF65-F5344CB8AC3E}">
        <p14:creationId xmlns:p14="http://schemas.microsoft.com/office/powerpoint/2010/main" val="8202784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55" y="2436637"/>
            <a:ext cx="7395502" cy="2543881"/>
          </a:xfrm>
          <a:prstGeom prst="rect">
            <a:avLst/>
          </a:prstGeom>
        </p:spPr>
      </p:pic>
      <p:sp>
        <p:nvSpPr>
          <p:cNvPr id="4" name="CuadroTexto 3"/>
          <p:cNvSpPr txBox="1"/>
          <p:nvPr/>
        </p:nvSpPr>
        <p:spPr>
          <a:xfrm>
            <a:off x="110198" y="1252226"/>
            <a:ext cx="9823716" cy="1200329"/>
          </a:xfrm>
          <a:prstGeom prst="rect">
            <a:avLst/>
          </a:prstGeom>
          <a:noFill/>
        </p:spPr>
        <p:txBody>
          <a:bodyPr wrap="square" rtlCol="0">
            <a:spAutoFit/>
          </a:bodyPr>
          <a:lstStyle/>
          <a:p>
            <a:pPr algn="just"/>
            <a:r>
              <a:rPr lang="es-MX" sz="1800" dirty="0" smtClean="0">
                <a:latin typeface="Century Gothic" panose="020B0502020202020204" pitchFamily="34" charset="0"/>
              </a:rPr>
              <a:t>Por ejemplo para llenar información diferente de la misma persona, a esta se le deberá asignar un número de identificación vinculado a una tabla secundaria en la que se desarrolle la información. Lo anterior con la finalidad de no repetir datos en la tabla principal.</a:t>
            </a:r>
            <a:endParaRPr lang="es-MX" sz="1800" dirty="0">
              <a:latin typeface="Century Gothic" panose="020B0502020202020204" pitchFamily="34" charset="0"/>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16" y="5137892"/>
            <a:ext cx="2960568" cy="1189594"/>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280" y="5042598"/>
            <a:ext cx="3869140" cy="2325873"/>
          </a:xfrm>
          <a:prstGeom prst="rect">
            <a:avLst/>
          </a:prstGeom>
        </p:spPr>
      </p:pic>
      <p:sp>
        <p:nvSpPr>
          <p:cNvPr id="8" name="Abrir llave 7"/>
          <p:cNvSpPr/>
          <p:nvPr/>
        </p:nvSpPr>
        <p:spPr>
          <a:xfrm>
            <a:off x="3890380" y="5492639"/>
            <a:ext cx="130533" cy="741364"/>
          </a:xfrm>
          <a:prstGeom prst="leftBrace">
            <a:avLst>
              <a:gd name="adj1" fmla="val 8333"/>
              <a:gd name="adj2" fmla="val 50926"/>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 name="Abrir llave 8"/>
          <p:cNvSpPr/>
          <p:nvPr/>
        </p:nvSpPr>
        <p:spPr>
          <a:xfrm>
            <a:off x="3839209" y="6337569"/>
            <a:ext cx="208487" cy="1011540"/>
          </a:xfrm>
          <a:prstGeom prst="leftBrace">
            <a:avLst>
              <a:gd name="adj1" fmla="val 8333"/>
              <a:gd name="adj2" fmla="val 5092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Flecha derecha 9"/>
          <p:cNvSpPr/>
          <p:nvPr/>
        </p:nvSpPr>
        <p:spPr>
          <a:xfrm rot="427317">
            <a:off x="3046797" y="5645630"/>
            <a:ext cx="598579" cy="260779"/>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erecha 10"/>
          <p:cNvSpPr/>
          <p:nvPr/>
        </p:nvSpPr>
        <p:spPr>
          <a:xfrm rot="3322358">
            <a:off x="2946760" y="6279708"/>
            <a:ext cx="905927" cy="29702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2288891" y="5693682"/>
            <a:ext cx="716593" cy="216849"/>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2294440" y="5905557"/>
            <a:ext cx="716593" cy="21960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p:cNvSpPr/>
          <p:nvPr/>
        </p:nvSpPr>
        <p:spPr>
          <a:xfrm>
            <a:off x="200355" y="3505200"/>
            <a:ext cx="2575502" cy="14271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errar llave 13"/>
          <p:cNvSpPr/>
          <p:nvPr/>
        </p:nvSpPr>
        <p:spPr>
          <a:xfrm>
            <a:off x="7595857" y="3200400"/>
            <a:ext cx="500393" cy="184219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CuadroTexto 14"/>
          <p:cNvSpPr txBox="1"/>
          <p:nvPr/>
        </p:nvSpPr>
        <p:spPr>
          <a:xfrm>
            <a:off x="8227861" y="3402867"/>
            <a:ext cx="1823857" cy="1631857"/>
          </a:xfrm>
          <a:prstGeom prst="rect">
            <a:avLst/>
          </a:prstGeom>
          <a:noFill/>
        </p:spPr>
        <p:txBody>
          <a:bodyPr wrap="square" rtlCol="0">
            <a:spAutoFit/>
          </a:bodyPr>
          <a:lstStyle/>
          <a:p>
            <a:r>
              <a:rPr lang="es-MX" dirty="0" smtClean="0"/>
              <a:t>Información diferente perteneciente a la misma persona.</a:t>
            </a:r>
            <a:endParaRPr lang="es-MX" dirty="0"/>
          </a:p>
        </p:txBody>
      </p:sp>
      <p:sp>
        <p:nvSpPr>
          <p:cNvPr id="16" name="CuadroTexto 15"/>
          <p:cNvSpPr txBox="1"/>
          <p:nvPr/>
        </p:nvSpPr>
        <p:spPr>
          <a:xfrm>
            <a:off x="64312" y="6532986"/>
            <a:ext cx="2916428" cy="1016047"/>
          </a:xfrm>
          <a:prstGeom prst="rect">
            <a:avLst/>
          </a:prstGeom>
          <a:noFill/>
        </p:spPr>
        <p:txBody>
          <a:bodyPr wrap="square" rtlCol="0">
            <a:spAutoFit/>
          </a:bodyPr>
          <a:lstStyle/>
          <a:p>
            <a:r>
              <a:rPr lang="es-MX" dirty="0" smtClean="0"/>
              <a:t>A la persona se le asigna un número de identificación</a:t>
            </a:r>
            <a:endParaRPr lang="es-MX" dirty="0"/>
          </a:p>
        </p:txBody>
      </p:sp>
      <p:sp>
        <p:nvSpPr>
          <p:cNvPr id="17" name="CuadroTexto 16"/>
          <p:cNvSpPr txBox="1"/>
          <p:nvPr/>
        </p:nvSpPr>
        <p:spPr>
          <a:xfrm>
            <a:off x="8368193" y="5199430"/>
            <a:ext cx="1717494" cy="1631857"/>
          </a:xfrm>
          <a:prstGeom prst="rect">
            <a:avLst/>
          </a:prstGeom>
          <a:noFill/>
        </p:spPr>
        <p:txBody>
          <a:bodyPr wrap="square" rtlCol="0">
            <a:spAutoFit/>
          </a:bodyPr>
          <a:lstStyle/>
          <a:p>
            <a:r>
              <a:rPr lang="es-MX" dirty="0" smtClean="0"/>
              <a:t>Cuya información se desarrolla en una tabla secundaria</a:t>
            </a:r>
            <a:endParaRPr lang="es-MX" dirty="0"/>
          </a:p>
        </p:txBody>
      </p:sp>
      <p:sp>
        <p:nvSpPr>
          <p:cNvPr id="18" name="Flecha derecha 17"/>
          <p:cNvSpPr/>
          <p:nvPr/>
        </p:nvSpPr>
        <p:spPr>
          <a:xfrm>
            <a:off x="7941958" y="5152804"/>
            <a:ext cx="548923" cy="323056"/>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Flecha derecha 18"/>
          <p:cNvSpPr/>
          <p:nvPr/>
        </p:nvSpPr>
        <p:spPr>
          <a:xfrm rot="5400000">
            <a:off x="11336" y="5194248"/>
            <a:ext cx="733288" cy="282733"/>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454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 grpId="0" animBg="1"/>
      <p:bldP spid="14" grpId="0" animBg="1"/>
      <p:bldP spid="15" grpId="0"/>
      <p:bldP spid="16" grpId="0"/>
      <p:bldP spid="17" grpId="0"/>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89" y="6160699"/>
            <a:ext cx="7270331" cy="695794"/>
          </a:xfrm>
          <a:prstGeom prst="rect">
            <a:avLst/>
          </a:prstGeom>
        </p:spPr>
      </p:pic>
      <p:sp>
        <p:nvSpPr>
          <p:cNvPr id="7" name="CuadroTexto 6"/>
          <p:cNvSpPr txBox="1"/>
          <p:nvPr/>
        </p:nvSpPr>
        <p:spPr>
          <a:xfrm>
            <a:off x="110198" y="1380563"/>
            <a:ext cx="9823716" cy="646331"/>
          </a:xfrm>
          <a:prstGeom prst="rect">
            <a:avLst/>
          </a:prstGeom>
          <a:noFill/>
        </p:spPr>
        <p:txBody>
          <a:bodyPr wrap="square" rtlCol="0">
            <a:spAutoFit/>
          </a:bodyPr>
          <a:lstStyle/>
          <a:p>
            <a:pPr algn="just"/>
            <a:r>
              <a:rPr lang="es-MX" sz="1800" dirty="0" smtClean="0">
                <a:latin typeface="Century Gothic" panose="020B0502020202020204" pitchFamily="34" charset="0"/>
              </a:rPr>
              <a:t>Las tablas secundarias se encuentran en el mismo archivo de formatos pero en hojas diferentes.</a:t>
            </a:r>
            <a:endParaRPr lang="es-MX" sz="1800" dirty="0">
              <a:latin typeface="Century Gothic" panose="020B050202020202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99" y="2547013"/>
            <a:ext cx="9256884" cy="2762042"/>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99" y="2547013"/>
            <a:ext cx="9256884" cy="2484778"/>
          </a:xfrm>
          <a:prstGeom prst="rect">
            <a:avLst/>
          </a:prstGeom>
        </p:spPr>
      </p:pic>
      <p:sp>
        <p:nvSpPr>
          <p:cNvPr id="4" name="Flecha derecha 3"/>
          <p:cNvSpPr/>
          <p:nvPr/>
        </p:nvSpPr>
        <p:spPr>
          <a:xfrm rot="6780000">
            <a:off x="7042134" y="5444662"/>
            <a:ext cx="1609858" cy="314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358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344"/>
            <a:ext cx="10044113" cy="7740306"/>
          </a:xfrm>
          <a:prstGeom prst="rect">
            <a:avLst/>
          </a:prstGeom>
        </p:spPr>
      </p:pic>
      <p:sp>
        <p:nvSpPr>
          <p:cNvPr id="2" name="Título 1"/>
          <p:cNvSpPr>
            <a:spLocks noGrp="1"/>
          </p:cNvSpPr>
          <p:nvPr>
            <p:ph type="title"/>
          </p:nvPr>
        </p:nvSpPr>
        <p:spPr>
          <a:xfrm>
            <a:off x="245505" y="307990"/>
            <a:ext cx="6873423" cy="582417"/>
          </a:xfrm>
        </p:spPr>
        <p:txBody>
          <a:bodyPr>
            <a:noAutofit/>
          </a:bodyPr>
          <a:lstStyle/>
          <a:p>
            <a:r>
              <a:rPr lang="es-MX" sz="5000" dirty="0" smtClean="0">
                <a:solidFill>
                  <a:schemeClr val="bg1"/>
                </a:solidFill>
              </a:rPr>
              <a:t>Directrices de la </a:t>
            </a:r>
            <a:r>
              <a:rPr lang="es-MX" sz="5000" dirty="0" err="1" smtClean="0">
                <a:solidFill>
                  <a:schemeClr val="bg1"/>
                </a:solidFill>
              </a:rPr>
              <a:t>LGTAIP</a:t>
            </a:r>
            <a:endParaRPr lang="es-MX" sz="5000" dirty="0">
              <a:solidFill>
                <a:schemeClr val="bg1"/>
              </a:solidFill>
            </a:endParaRPr>
          </a:p>
        </p:txBody>
      </p:sp>
      <p:sp>
        <p:nvSpPr>
          <p:cNvPr id="3" name="Marcador de contenido 2"/>
          <p:cNvSpPr>
            <a:spLocks noGrp="1"/>
          </p:cNvSpPr>
          <p:nvPr>
            <p:ph idx="1"/>
          </p:nvPr>
        </p:nvSpPr>
        <p:spPr>
          <a:xfrm>
            <a:off x="4320273" y="1440730"/>
            <a:ext cx="3844017" cy="1269813"/>
          </a:xfrm>
        </p:spPr>
        <p:txBody>
          <a:bodyPr>
            <a:noAutofit/>
          </a:bodyPr>
          <a:lstStyle/>
          <a:p>
            <a:pPr marL="0" lvl="1" indent="0" algn="just">
              <a:lnSpc>
                <a:spcPct val="100000"/>
              </a:lnSpc>
              <a:spcBef>
                <a:spcPts val="0"/>
              </a:spcBef>
              <a:buNone/>
            </a:pPr>
            <a:r>
              <a:rPr lang="es-MX" sz="1500" dirty="0" smtClean="0">
                <a:latin typeface="Century Gothic" panose="020B0502020202020204" pitchFamily="34" charset="0"/>
              </a:rPr>
              <a:t>Establece </a:t>
            </a:r>
            <a:r>
              <a:rPr lang="es-MX" sz="1500" dirty="0">
                <a:latin typeface="Century Gothic" panose="020B0502020202020204" pitchFamily="34" charset="0"/>
              </a:rPr>
              <a:t>los principios generales, procesos y procedimientos del ejercicio del </a:t>
            </a:r>
            <a:r>
              <a:rPr lang="es-MX" sz="1500" b="1" dirty="0">
                <a:latin typeface="Century Gothic" panose="020B0502020202020204" pitchFamily="34" charset="0"/>
              </a:rPr>
              <a:t>derecho de acceso a la información pública </a:t>
            </a:r>
            <a:r>
              <a:rPr lang="es-MX" sz="1500" dirty="0">
                <a:latin typeface="Century Gothic" panose="020B0502020202020204" pitchFamily="34" charset="0"/>
              </a:rPr>
              <a:t>en el país</a:t>
            </a:r>
            <a:r>
              <a:rPr lang="es-MX" sz="1500" dirty="0" smtClean="0">
                <a:latin typeface="Century Gothic" panose="020B0502020202020204" pitchFamily="34" charset="0"/>
              </a:rPr>
              <a:t>.</a:t>
            </a:r>
            <a:endParaRPr lang="es-MX" sz="1500" dirty="0">
              <a:latin typeface="Century Gothic" panose="020B0502020202020204" pitchFamily="34" charset="0"/>
            </a:endParaRPr>
          </a:p>
        </p:txBody>
      </p:sp>
      <p:pic>
        <p:nvPicPr>
          <p:cNvPr id="6" name="20 Imagen"/>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3358" y="1758830"/>
            <a:ext cx="3686679" cy="507274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2" name="Marcador de contenido 2"/>
          <p:cNvSpPr txBox="1">
            <a:spLocks/>
          </p:cNvSpPr>
          <p:nvPr/>
        </p:nvSpPr>
        <p:spPr>
          <a:xfrm>
            <a:off x="5361163" y="3295037"/>
            <a:ext cx="3532265" cy="1145532"/>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just">
              <a:lnSpc>
                <a:spcPct val="100000"/>
              </a:lnSpc>
              <a:spcBef>
                <a:spcPts val="0"/>
              </a:spcBef>
              <a:buNone/>
            </a:pPr>
            <a:r>
              <a:rPr lang="es-MX" sz="1500" b="1" dirty="0">
                <a:latin typeface="Century Gothic" panose="020B0502020202020204" pitchFamily="34" charset="0"/>
              </a:rPr>
              <a:t>Homologa y estandariza las Obligaciones de Transparencia </a:t>
            </a:r>
            <a:r>
              <a:rPr lang="es-MX" sz="1500" dirty="0">
                <a:latin typeface="Century Gothic" panose="020B0502020202020204" pitchFamily="34" charset="0"/>
              </a:rPr>
              <a:t>de los SO de los ordenes federal, estatal y municipal.</a:t>
            </a:r>
          </a:p>
        </p:txBody>
      </p:sp>
      <p:sp>
        <p:nvSpPr>
          <p:cNvPr id="13" name="Marcador de contenido 2"/>
          <p:cNvSpPr txBox="1">
            <a:spLocks/>
          </p:cNvSpPr>
          <p:nvPr/>
        </p:nvSpPr>
        <p:spPr>
          <a:xfrm>
            <a:off x="6001012" y="5055003"/>
            <a:ext cx="3845118" cy="1808149"/>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just">
              <a:lnSpc>
                <a:spcPct val="100000"/>
              </a:lnSpc>
              <a:spcBef>
                <a:spcPts val="0"/>
              </a:spcBef>
              <a:buNone/>
            </a:pPr>
            <a:r>
              <a:rPr lang="es-MX" sz="1500" b="1" dirty="0">
                <a:latin typeface="Century Gothic" panose="020B0502020202020204" pitchFamily="34" charset="0"/>
              </a:rPr>
              <a:t>Ordena el desarrollo de una plataforma electrónica</a:t>
            </a:r>
            <a:r>
              <a:rPr lang="es-MX" sz="1500" dirty="0">
                <a:latin typeface="Century Gothic" panose="020B0502020202020204" pitchFamily="34" charset="0"/>
              </a:rPr>
              <a:t> para cumplir con los procedimientos, obligaciones y disposiciones señaladas en ella, atendiendo a las necesidades de accesibilidad de los usuarios.</a:t>
            </a:r>
          </a:p>
        </p:txBody>
      </p:sp>
      <p:sp>
        <p:nvSpPr>
          <p:cNvPr id="4" name="CuadroTexto 3"/>
          <p:cNvSpPr txBox="1"/>
          <p:nvPr/>
        </p:nvSpPr>
        <p:spPr>
          <a:xfrm>
            <a:off x="3760966" y="1371018"/>
            <a:ext cx="1877785" cy="1015663"/>
          </a:xfrm>
          <a:prstGeom prst="rect">
            <a:avLst/>
          </a:prstGeom>
          <a:noFill/>
        </p:spPr>
        <p:txBody>
          <a:bodyPr wrap="square" rtlCol="0">
            <a:spAutoFit/>
          </a:bodyPr>
          <a:lstStyle/>
          <a:p>
            <a:r>
              <a:rPr lang="es-MX" sz="6000" dirty="0" smtClean="0">
                <a:latin typeface="Century Gothic" panose="020B0502020202020204" pitchFamily="34" charset="0"/>
              </a:rPr>
              <a:t>1</a:t>
            </a:r>
            <a:endParaRPr lang="es-MX" sz="6000" dirty="0">
              <a:latin typeface="Century Gothic" panose="020B0502020202020204" pitchFamily="34" charset="0"/>
            </a:endParaRPr>
          </a:p>
        </p:txBody>
      </p:sp>
      <p:sp>
        <p:nvSpPr>
          <p:cNvPr id="14" name="CuadroTexto 13"/>
          <p:cNvSpPr txBox="1"/>
          <p:nvPr/>
        </p:nvSpPr>
        <p:spPr>
          <a:xfrm>
            <a:off x="4873975" y="3189259"/>
            <a:ext cx="1877785" cy="1015663"/>
          </a:xfrm>
          <a:prstGeom prst="rect">
            <a:avLst/>
          </a:prstGeom>
          <a:noFill/>
        </p:spPr>
        <p:txBody>
          <a:bodyPr wrap="square" rtlCol="0">
            <a:spAutoFit/>
          </a:bodyPr>
          <a:lstStyle/>
          <a:p>
            <a:r>
              <a:rPr lang="es-MX" sz="6000" dirty="0" smtClean="0">
                <a:latin typeface="Century Gothic" panose="020B0502020202020204" pitchFamily="34" charset="0"/>
              </a:rPr>
              <a:t>2</a:t>
            </a:r>
            <a:endParaRPr lang="es-MX" sz="6000" dirty="0">
              <a:latin typeface="Century Gothic" panose="020B0502020202020204" pitchFamily="34" charset="0"/>
            </a:endParaRPr>
          </a:p>
        </p:txBody>
      </p:sp>
      <p:sp>
        <p:nvSpPr>
          <p:cNvPr id="15" name="CuadroTexto 14"/>
          <p:cNvSpPr txBox="1"/>
          <p:nvPr/>
        </p:nvSpPr>
        <p:spPr>
          <a:xfrm>
            <a:off x="5483003" y="4891715"/>
            <a:ext cx="1877785" cy="1015663"/>
          </a:xfrm>
          <a:prstGeom prst="rect">
            <a:avLst/>
          </a:prstGeom>
          <a:noFill/>
        </p:spPr>
        <p:txBody>
          <a:bodyPr wrap="square" rtlCol="0">
            <a:spAutoFit/>
          </a:bodyPr>
          <a:lstStyle/>
          <a:p>
            <a:r>
              <a:rPr lang="es-MX" sz="6000" dirty="0">
                <a:latin typeface="Century Gothic" panose="020B0502020202020204" pitchFamily="34" charset="0"/>
              </a:rPr>
              <a:t>3</a:t>
            </a:r>
          </a:p>
        </p:txBody>
      </p:sp>
    </p:spTree>
    <p:extLst>
      <p:ext uri="{BB962C8B-B14F-4D97-AF65-F5344CB8AC3E}">
        <p14:creationId xmlns:p14="http://schemas.microsoft.com/office/powerpoint/2010/main" val="41148588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grpSp>
        <p:nvGrpSpPr>
          <p:cNvPr id="7" name="Grupo 6"/>
          <p:cNvGrpSpPr/>
          <p:nvPr/>
        </p:nvGrpSpPr>
        <p:grpSpPr>
          <a:xfrm>
            <a:off x="1804771" y="4200883"/>
            <a:ext cx="8010763" cy="3048405"/>
            <a:chOff x="4428113" y="4105682"/>
            <a:chExt cx="7410470" cy="2569033"/>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864" y="6207925"/>
              <a:ext cx="4725059" cy="46679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113" y="4105682"/>
              <a:ext cx="7410470" cy="2123532"/>
            </a:xfrm>
            <a:prstGeom prst="rect">
              <a:avLst/>
            </a:prstGeom>
          </p:spPr>
        </p:pic>
      </p:grpSp>
      <p:sp>
        <p:nvSpPr>
          <p:cNvPr id="10" name="Flecha doblada 9"/>
          <p:cNvSpPr/>
          <p:nvPr/>
        </p:nvSpPr>
        <p:spPr>
          <a:xfrm rot="5400000">
            <a:off x="7128454" y="4208998"/>
            <a:ext cx="2656353" cy="880229"/>
          </a:xfrm>
          <a:prstGeom prst="bentArrow">
            <a:avLst>
              <a:gd name="adj1" fmla="val 25000"/>
              <a:gd name="adj2" fmla="val 22925"/>
              <a:gd name="adj3" fmla="val 25000"/>
              <a:gd name="adj4" fmla="val 43750"/>
            </a:avLst>
          </a:prstGeom>
          <a:solidFill>
            <a:srgbClr val="1F6F27"/>
          </a:solidFill>
          <a:ln>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 name="Rectángulo 11"/>
          <p:cNvSpPr/>
          <p:nvPr/>
        </p:nvSpPr>
        <p:spPr>
          <a:xfrm>
            <a:off x="2339099" y="4910068"/>
            <a:ext cx="7528064" cy="65028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dondear rectángulo de esquina sencilla 14"/>
          <p:cNvSpPr/>
          <p:nvPr/>
        </p:nvSpPr>
        <p:spPr>
          <a:xfrm>
            <a:off x="2339099" y="5602283"/>
            <a:ext cx="7528064" cy="838015"/>
          </a:xfrm>
          <a:prstGeom prst="round1Rect">
            <a:avLst/>
          </a:prstGeom>
          <a:noFill/>
          <a:ln w="38100">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oblada 10"/>
          <p:cNvSpPr/>
          <p:nvPr/>
        </p:nvSpPr>
        <p:spPr>
          <a:xfrm rot="5400000">
            <a:off x="7294596" y="3536544"/>
            <a:ext cx="2330653" cy="874805"/>
          </a:xfrm>
          <a:prstGeom prst="bentArrow">
            <a:avLst>
              <a:gd name="adj1" fmla="val 25000"/>
              <a:gd name="adj2" fmla="val 22925"/>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14" name="Grupo 13"/>
          <p:cNvGrpSpPr/>
          <p:nvPr/>
        </p:nvGrpSpPr>
        <p:grpSpPr>
          <a:xfrm>
            <a:off x="242795" y="1398740"/>
            <a:ext cx="7938795" cy="2949424"/>
            <a:chOff x="7826101" y="1564742"/>
            <a:chExt cx="7783249" cy="3017721"/>
          </a:xfrm>
        </p:grpSpPr>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101" y="1564742"/>
              <a:ext cx="7783249" cy="2426181"/>
            </a:xfrm>
            <a:prstGeom prst="rect">
              <a:avLst/>
            </a:prstGeom>
            <a:solidFill>
              <a:schemeClr val="accent2"/>
            </a:solidFill>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101" y="4010306"/>
              <a:ext cx="4981327" cy="572157"/>
            </a:xfrm>
            <a:prstGeom prst="rect">
              <a:avLst/>
            </a:prstGeom>
            <a:solidFill>
              <a:schemeClr val="accent2"/>
            </a:solidFill>
          </p:spPr>
        </p:pic>
      </p:grpSp>
      <p:sp>
        <p:nvSpPr>
          <p:cNvPr id="13" name="Rectángulo 12"/>
          <p:cNvSpPr/>
          <p:nvPr/>
        </p:nvSpPr>
        <p:spPr>
          <a:xfrm>
            <a:off x="6458004" y="2694891"/>
            <a:ext cx="1723586"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6501398" y="3195622"/>
            <a:ext cx="1723586" cy="317500"/>
          </a:xfrm>
          <a:prstGeom prst="rect">
            <a:avLst/>
          </a:prstGeom>
          <a:noFill/>
          <a:ln w="38100">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46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11" grpId="0" animBg="1"/>
      <p:bldP spid="11" grpId="1" animBg="1"/>
      <p:bldP spid="13" grpId="0" animBg="1"/>
      <p:bldP spid="13" grpId="1" animBg="1"/>
      <p:bldP spid="16" grpId="0" animBg="1"/>
      <p:bldP spid="16"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rotWithShape="1">
          <a:blip r:embed="rId3"/>
          <a:srcRect r="24940" b="34918"/>
          <a:stretch/>
        </p:blipFill>
        <p:spPr>
          <a:xfrm>
            <a:off x="478683" y="2915427"/>
            <a:ext cx="9218770" cy="38217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Flecha abajo 3"/>
          <p:cNvSpPr/>
          <p:nvPr/>
        </p:nvSpPr>
        <p:spPr>
          <a:xfrm>
            <a:off x="3384473" y="2439637"/>
            <a:ext cx="631215" cy="9515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110198" y="1380563"/>
            <a:ext cx="9823716" cy="923330"/>
          </a:xfrm>
          <a:prstGeom prst="rect">
            <a:avLst/>
          </a:prstGeom>
          <a:noFill/>
        </p:spPr>
        <p:txBody>
          <a:bodyPr wrap="square" rtlCol="0">
            <a:spAutoFit/>
          </a:bodyPr>
          <a:lstStyle/>
          <a:p>
            <a:pPr algn="just"/>
            <a:r>
              <a:rPr lang="es-MX" sz="1800" dirty="0" smtClean="0">
                <a:latin typeface="Century Gothic" panose="020B0502020202020204" pitchFamily="34" charset="0"/>
              </a:rPr>
              <a:t>Después de llenar y completar la tabla, deberás subirla a SIPOT, para este efecto, regresa a la página de carga, localiza en el menú la opción “adjuntar formato” y da clic.</a:t>
            </a:r>
            <a:endParaRPr lang="es-MX" sz="1800" dirty="0">
              <a:latin typeface="Century Gothic" panose="020B0502020202020204" pitchFamily="34" charset="0"/>
            </a:endParaRPr>
          </a:p>
        </p:txBody>
      </p:sp>
    </p:spTree>
    <p:extLst>
      <p:ext uri="{BB962C8B-B14F-4D97-AF65-F5344CB8AC3E}">
        <p14:creationId xmlns:p14="http://schemas.microsoft.com/office/powerpoint/2010/main" val="23978325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pic>
        <p:nvPicPr>
          <p:cNvPr id="4" name="Imagen 3"/>
          <p:cNvPicPr>
            <a:picLocks noChangeAspect="1"/>
          </p:cNvPicPr>
          <p:nvPr/>
        </p:nvPicPr>
        <p:blipFill>
          <a:blip r:embed="rId3"/>
          <a:stretch>
            <a:fillRect/>
          </a:stretch>
        </p:blipFill>
        <p:spPr>
          <a:xfrm>
            <a:off x="1991482" y="3557431"/>
            <a:ext cx="6061148" cy="39101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p:cNvPicPr>
            <a:picLocks noChangeAspect="1"/>
          </p:cNvPicPr>
          <p:nvPr/>
        </p:nvPicPr>
        <p:blipFill>
          <a:blip r:embed="rId4"/>
          <a:stretch>
            <a:fillRect/>
          </a:stretch>
        </p:blipFill>
        <p:spPr>
          <a:xfrm>
            <a:off x="304801" y="2876405"/>
            <a:ext cx="2305050" cy="994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80563"/>
            <a:ext cx="9823716" cy="1200329"/>
          </a:xfrm>
          <a:prstGeom prst="rect">
            <a:avLst/>
          </a:prstGeom>
          <a:noFill/>
        </p:spPr>
        <p:txBody>
          <a:bodyPr wrap="square" rtlCol="0">
            <a:spAutoFit/>
          </a:bodyPr>
          <a:lstStyle/>
          <a:p>
            <a:pPr algn="just"/>
            <a:r>
              <a:rPr lang="es-MX" sz="1800" dirty="0" smtClean="0">
                <a:latin typeface="Century Gothic" panose="020B0502020202020204" pitchFamily="34" charset="0"/>
              </a:rPr>
              <a:t>En la siguiente ventana da clic en “adjuntar” y vincula el lugar en donde se encuentra guardado tu archivo. Posteriormente da clic en “acción” y en el menú desplegable selecciona “añadir registros” si tu información es nueva. Si se trata de una modificación a otra existente, selecciona “sustituir información”.</a:t>
            </a:r>
            <a:endParaRPr lang="es-MX" sz="1800" dirty="0">
              <a:latin typeface="Century Gothic" panose="020B0502020202020204" pitchFamily="34" charset="0"/>
            </a:endParaRPr>
          </a:p>
        </p:txBody>
      </p:sp>
      <p:sp>
        <p:nvSpPr>
          <p:cNvPr id="8" name="Flecha derecha 7"/>
          <p:cNvSpPr/>
          <p:nvPr/>
        </p:nvSpPr>
        <p:spPr>
          <a:xfrm>
            <a:off x="6055024" y="5941595"/>
            <a:ext cx="2386466" cy="596900"/>
          </a:xfrm>
          <a:prstGeom prst="rightArrow">
            <a:avLst/>
          </a:prstGeom>
          <a:solidFill>
            <a:srgbClr val="B31166"/>
          </a:solidFill>
          <a:ln w="19050" cap="rnd" cmpd="sng" algn="ctr">
            <a:solidFill>
              <a:srgbClr val="B311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entury Gothic" panose="020B0502020202020204"/>
            </a:endParaRPr>
          </a:p>
        </p:txBody>
      </p:sp>
      <p:sp>
        <p:nvSpPr>
          <p:cNvPr id="9" name="Flecha derecha 8"/>
          <p:cNvSpPr/>
          <p:nvPr/>
        </p:nvSpPr>
        <p:spPr>
          <a:xfrm rot="10800000">
            <a:off x="2491493" y="6538495"/>
            <a:ext cx="1572048" cy="596900"/>
          </a:xfrm>
          <a:prstGeom prst="rightArrow">
            <a:avLst/>
          </a:prstGeom>
          <a:solidFill>
            <a:srgbClr val="B31166"/>
          </a:solidFill>
          <a:ln w="19050" cap="rnd" cmpd="sng" algn="ctr">
            <a:solidFill>
              <a:srgbClr val="B311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entury Gothic" panose="020B0502020202020204"/>
            </a:endParaRPr>
          </a:p>
        </p:txBody>
      </p:sp>
      <p:sp>
        <p:nvSpPr>
          <p:cNvPr id="2" name="CuadroTexto 1"/>
          <p:cNvSpPr txBox="1"/>
          <p:nvPr/>
        </p:nvSpPr>
        <p:spPr>
          <a:xfrm>
            <a:off x="8465082" y="6000037"/>
            <a:ext cx="1492424" cy="553998"/>
          </a:xfrm>
          <a:prstGeom prst="rect">
            <a:avLst/>
          </a:prstGeom>
          <a:noFill/>
        </p:spPr>
        <p:txBody>
          <a:bodyPr wrap="square" rtlCol="0">
            <a:spAutoFit/>
          </a:bodyPr>
          <a:lstStyle/>
          <a:p>
            <a:r>
              <a:rPr lang="es-MX" sz="1500" dirty="0" smtClean="0">
                <a:latin typeface="Century Gothic" panose="020B0502020202020204" pitchFamily="34" charset="0"/>
              </a:rPr>
              <a:t>Nueva información</a:t>
            </a:r>
            <a:endParaRPr lang="es-MX" sz="1500" dirty="0">
              <a:latin typeface="Century Gothic" panose="020B0502020202020204" pitchFamily="34" charset="0"/>
            </a:endParaRPr>
          </a:p>
        </p:txBody>
      </p:sp>
      <p:sp>
        <p:nvSpPr>
          <p:cNvPr id="10" name="CuadroTexto 9"/>
          <p:cNvSpPr txBox="1"/>
          <p:nvPr/>
        </p:nvSpPr>
        <p:spPr>
          <a:xfrm>
            <a:off x="436765" y="6518542"/>
            <a:ext cx="2430283" cy="1015663"/>
          </a:xfrm>
          <a:prstGeom prst="rect">
            <a:avLst/>
          </a:prstGeom>
          <a:noFill/>
        </p:spPr>
        <p:txBody>
          <a:bodyPr wrap="square" rtlCol="0">
            <a:spAutoFit/>
          </a:bodyPr>
          <a:lstStyle/>
          <a:p>
            <a:r>
              <a:rPr lang="es-MX" sz="1500" dirty="0" smtClean="0">
                <a:latin typeface="Century Gothic" panose="020B0502020202020204" pitchFamily="34" charset="0"/>
              </a:rPr>
              <a:t>Para modificar información anteriormente cargada.</a:t>
            </a:r>
            <a:endParaRPr lang="es-MX" sz="1500" dirty="0">
              <a:latin typeface="Century Gothic" panose="020B0502020202020204" pitchFamily="34" charset="0"/>
            </a:endParaRPr>
          </a:p>
        </p:txBody>
      </p:sp>
    </p:spTree>
    <p:extLst>
      <p:ext uri="{BB962C8B-B14F-4D97-AF65-F5344CB8AC3E}">
        <p14:creationId xmlns:p14="http://schemas.microsoft.com/office/powerpoint/2010/main" val="31135681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108176" y="1141077"/>
            <a:ext cx="2079445" cy="896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n 2"/>
          <p:cNvPicPr>
            <a:picLocks noChangeAspect="1"/>
          </p:cNvPicPr>
          <p:nvPr/>
        </p:nvPicPr>
        <p:blipFill>
          <a:blip r:embed="rId4"/>
          <a:stretch>
            <a:fillRect/>
          </a:stretch>
        </p:blipFill>
        <p:spPr>
          <a:xfrm>
            <a:off x="2104293" y="2037874"/>
            <a:ext cx="6191254" cy="39941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Flecha derecha 4"/>
          <p:cNvSpPr/>
          <p:nvPr/>
        </p:nvSpPr>
        <p:spPr>
          <a:xfrm>
            <a:off x="2313172" y="4571320"/>
            <a:ext cx="1966038" cy="491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48"/>
          </a:p>
        </p:txBody>
      </p:sp>
      <p:sp>
        <p:nvSpPr>
          <p:cNvPr id="2" name="CuadroTexto 1"/>
          <p:cNvSpPr txBox="1"/>
          <p:nvPr/>
        </p:nvSpPr>
        <p:spPr>
          <a:xfrm>
            <a:off x="2628900" y="1589475"/>
            <a:ext cx="8213272" cy="323165"/>
          </a:xfrm>
          <a:prstGeom prst="rect">
            <a:avLst/>
          </a:prstGeom>
          <a:noFill/>
        </p:spPr>
        <p:txBody>
          <a:bodyPr wrap="square" rtlCol="0">
            <a:spAutoFit/>
          </a:bodyPr>
          <a:lstStyle/>
          <a:p>
            <a:r>
              <a:rPr lang="es-MX" sz="1500" dirty="0" smtClean="0">
                <a:latin typeface="Century Gothic" panose="020B0502020202020204" pitchFamily="34" charset="0"/>
              </a:rPr>
              <a:t>Para añadir registros selecciona la opción</a:t>
            </a:r>
            <a:endParaRPr lang="es-MX" sz="1500" dirty="0">
              <a:latin typeface="Century Gothic" panose="020B0502020202020204" pitchFamily="34" charset="0"/>
            </a:endParaRPr>
          </a:p>
        </p:txBody>
      </p:sp>
    </p:spTree>
    <p:extLst>
      <p:ext uri="{BB962C8B-B14F-4D97-AF65-F5344CB8AC3E}">
        <p14:creationId xmlns:p14="http://schemas.microsoft.com/office/powerpoint/2010/main" val="21297420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108176" y="1141077"/>
            <a:ext cx="2079445" cy="896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n 2"/>
          <p:cNvPicPr>
            <a:picLocks noChangeAspect="1"/>
          </p:cNvPicPr>
          <p:nvPr/>
        </p:nvPicPr>
        <p:blipFill>
          <a:blip r:embed="rId4"/>
          <a:stretch>
            <a:fillRect/>
          </a:stretch>
        </p:blipFill>
        <p:spPr>
          <a:xfrm>
            <a:off x="2104293" y="2037874"/>
            <a:ext cx="6191254" cy="39941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Flecha derecha 4"/>
          <p:cNvSpPr/>
          <p:nvPr/>
        </p:nvSpPr>
        <p:spPr>
          <a:xfrm>
            <a:off x="2292247" y="4968900"/>
            <a:ext cx="1966038" cy="491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48"/>
          </a:p>
        </p:txBody>
      </p:sp>
      <p:sp>
        <p:nvSpPr>
          <p:cNvPr id="2" name="Rectángulo 1"/>
          <p:cNvSpPr/>
          <p:nvPr/>
        </p:nvSpPr>
        <p:spPr>
          <a:xfrm>
            <a:off x="540132" y="6178342"/>
            <a:ext cx="5019675" cy="784830"/>
          </a:xfrm>
          <a:prstGeom prst="rect">
            <a:avLst/>
          </a:prstGeom>
        </p:spPr>
        <p:txBody>
          <a:bodyPr>
            <a:spAutoFit/>
          </a:bodyPr>
          <a:lstStyle/>
          <a:p>
            <a:r>
              <a:rPr lang="es-MX" sz="1500" dirty="0" smtClean="0">
                <a:latin typeface="Century Gothic" panose="020B0502020202020204" pitchFamily="34" charset="0"/>
              </a:rPr>
              <a:t>Recuerda que para </a:t>
            </a:r>
            <a:r>
              <a:rPr lang="es-MX" sz="1500" dirty="0">
                <a:latin typeface="Century Gothic" panose="020B0502020202020204" pitchFamily="34" charset="0"/>
              </a:rPr>
              <a:t>modificar información anteriormente </a:t>
            </a:r>
            <a:r>
              <a:rPr lang="es-MX" sz="1500" dirty="0" smtClean="0">
                <a:latin typeface="Century Gothic" panose="020B0502020202020204" pitchFamily="34" charset="0"/>
              </a:rPr>
              <a:t>cargada, debes utilizar la opción “sustituir información”</a:t>
            </a:r>
            <a:endParaRPr lang="es-MX" sz="1500" dirty="0">
              <a:latin typeface="Century Gothic" panose="020B0502020202020204" pitchFamily="34" charset="0"/>
            </a:endParaRPr>
          </a:p>
        </p:txBody>
      </p:sp>
    </p:spTree>
    <p:extLst>
      <p:ext uri="{BB962C8B-B14F-4D97-AF65-F5344CB8AC3E}">
        <p14:creationId xmlns:p14="http://schemas.microsoft.com/office/powerpoint/2010/main" val="1605674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1764496" y="3086100"/>
            <a:ext cx="6515120" cy="42311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p:cNvPicPr>
            <a:picLocks noChangeAspect="1"/>
          </p:cNvPicPr>
          <p:nvPr/>
        </p:nvPicPr>
        <p:blipFill>
          <a:blip r:embed="rId4"/>
          <a:stretch>
            <a:fillRect/>
          </a:stretch>
        </p:blipFill>
        <p:spPr>
          <a:xfrm>
            <a:off x="502433" y="2256734"/>
            <a:ext cx="2524125" cy="10885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80563"/>
            <a:ext cx="9823716" cy="646331"/>
          </a:xfrm>
          <a:prstGeom prst="rect">
            <a:avLst/>
          </a:prstGeom>
          <a:noFill/>
        </p:spPr>
        <p:txBody>
          <a:bodyPr wrap="square" rtlCol="0">
            <a:spAutoFit/>
          </a:bodyPr>
          <a:lstStyle/>
          <a:p>
            <a:pPr algn="just"/>
            <a:r>
              <a:rPr lang="es-MX" sz="1800" dirty="0" smtClean="0">
                <a:latin typeface="Century Gothic" panose="020B0502020202020204" pitchFamily="34" charset="0"/>
              </a:rPr>
              <a:t>Selecciona el año al que corresponde la información, en este caso será 2016 y da clic en aceptar.</a:t>
            </a:r>
            <a:endParaRPr lang="es-MX" sz="1800" dirty="0">
              <a:latin typeface="Century Gothic" panose="020B0502020202020204" pitchFamily="34" charset="0"/>
            </a:endParaRPr>
          </a:p>
        </p:txBody>
      </p:sp>
    </p:spTree>
    <p:extLst>
      <p:ext uri="{BB962C8B-B14F-4D97-AF65-F5344CB8AC3E}">
        <p14:creationId xmlns:p14="http://schemas.microsoft.com/office/powerpoint/2010/main" val="34909038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618373" y="2641895"/>
            <a:ext cx="8021554" cy="43737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a:blip r:embed="rId4"/>
          <a:stretch>
            <a:fillRect/>
          </a:stretch>
        </p:blipFill>
        <p:spPr>
          <a:xfrm>
            <a:off x="450933" y="2216739"/>
            <a:ext cx="1971659" cy="8503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80563"/>
            <a:ext cx="9823716" cy="646331"/>
          </a:xfrm>
          <a:prstGeom prst="rect">
            <a:avLst/>
          </a:prstGeom>
          <a:noFill/>
        </p:spPr>
        <p:txBody>
          <a:bodyPr wrap="square" rtlCol="0">
            <a:spAutoFit/>
          </a:bodyPr>
          <a:lstStyle/>
          <a:p>
            <a:pPr algn="just"/>
            <a:r>
              <a:rPr lang="es-MX" sz="1800" dirty="0" smtClean="0">
                <a:latin typeface="Century Gothic" panose="020B0502020202020204" pitchFamily="34" charset="0"/>
              </a:rPr>
              <a:t>En caso de que el sistema encuentre errores en el archivo, se indicarán en el recuadro de la parte inferior.</a:t>
            </a:r>
            <a:endParaRPr lang="es-MX" sz="1800" dirty="0">
              <a:latin typeface="Century Gothic" panose="020B0502020202020204" pitchFamily="34" charset="0"/>
            </a:endParaRPr>
          </a:p>
        </p:txBody>
      </p:sp>
      <p:sp>
        <p:nvSpPr>
          <p:cNvPr id="2" name="Rectángulo 1"/>
          <p:cNvSpPr/>
          <p:nvPr/>
        </p:nvSpPr>
        <p:spPr>
          <a:xfrm>
            <a:off x="737461" y="5021316"/>
            <a:ext cx="7902466" cy="1434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errar llave 6"/>
          <p:cNvSpPr/>
          <p:nvPr/>
        </p:nvSpPr>
        <p:spPr>
          <a:xfrm>
            <a:off x="8651682" y="4876081"/>
            <a:ext cx="311369" cy="179726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CuadroTexto 7"/>
          <p:cNvSpPr txBox="1"/>
          <p:nvPr/>
        </p:nvSpPr>
        <p:spPr>
          <a:xfrm>
            <a:off x="8974807" y="5196022"/>
            <a:ext cx="1069306" cy="1477328"/>
          </a:xfrm>
          <a:prstGeom prst="rect">
            <a:avLst/>
          </a:prstGeom>
          <a:noFill/>
        </p:spPr>
        <p:txBody>
          <a:bodyPr wrap="square" rtlCol="0">
            <a:spAutoFit/>
          </a:bodyPr>
          <a:lstStyle/>
          <a:p>
            <a:r>
              <a:rPr lang="es-MX" sz="1800" dirty="0" smtClean="0"/>
              <a:t>Reporte de errores encontrados</a:t>
            </a:r>
            <a:endParaRPr lang="es-MX" sz="1800" dirty="0"/>
          </a:p>
        </p:txBody>
      </p:sp>
    </p:spTree>
    <p:extLst>
      <p:ext uri="{BB962C8B-B14F-4D97-AF65-F5344CB8AC3E}">
        <p14:creationId xmlns:p14="http://schemas.microsoft.com/office/powerpoint/2010/main" val="30038720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1879298" y="2892655"/>
            <a:ext cx="6597951" cy="3805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a:blip r:embed="rId4"/>
          <a:stretch>
            <a:fillRect/>
          </a:stretch>
        </p:blipFill>
        <p:spPr>
          <a:xfrm>
            <a:off x="1157001" y="2521862"/>
            <a:ext cx="1719549" cy="7415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110198" y="1380563"/>
            <a:ext cx="9823716" cy="646331"/>
          </a:xfrm>
          <a:prstGeom prst="rect">
            <a:avLst/>
          </a:prstGeom>
          <a:noFill/>
        </p:spPr>
        <p:txBody>
          <a:bodyPr wrap="square" rtlCol="0">
            <a:spAutoFit/>
          </a:bodyPr>
          <a:lstStyle/>
          <a:p>
            <a:pPr algn="just"/>
            <a:r>
              <a:rPr lang="es-MX" sz="1800" dirty="0" smtClean="0">
                <a:latin typeface="Century Gothic" panose="020B0502020202020204" pitchFamily="34" charset="0"/>
              </a:rPr>
              <a:t>Si fue cargado correctamente, el sistema te arrojará un acuse. Imprímelo y guárdalo como comprobante.</a:t>
            </a:r>
            <a:endParaRPr lang="es-MX" sz="1800" dirty="0">
              <a:latin typeface="Century Gothic" panose="020B0502020202020204" pitchFamily="34" charset="0"/>
            </a:endParaRPr>
          </a:p>
        </p:txBody>
      </p:sp>
    </p:spTree>
    <p:extLst>
      <p:ext uri="{BB962C8B-B14F-4D97-AF65-F5344CB8AC3E}">
        <p14:creationId xmlns:p14="http://schemas.microsoft.com/office/powerpoint/2010/main" val="26703643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3" name="Imagen 2"/>
          <p:cNvPicPr>
            <a:picLocks noChangeAspect="1"/>
          </p:cNvPicPr>
          <p:nvPr/>
        </p:nvPicPr>
        <p:blipFill>
          <a:blip r:embed="rId3"/>
          <a:stretch>
            <a:fillRect/>
          </a:stretch>
        </p:blipFill>
        <p:spPr>
          <a:xfrm>
            <a:off x="773224" y="2785427"/>
            <a:ext cx="8418073" cy="41524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a:blip r:embed="rId4"/>
          <a:stretch>
            <a:fillRect/>
          </a:stretch>
        </p:blipFill>
        <p:spPr>
          <a:xfrm>
            <a:off x="394851" y="2589626"/>
            <a:ext cx="1940712" cy="8369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ángulo 4"/>
          <p:cNvSpPr/>
          <p:nvPr/>
        </p:nvSpPr>
        <p:spPr>
          <a:xfrm>
            <a:off x="216568" y="1445487"/>
            <a:ext cx="9610976" cy="707886"/>
          </a:xfrm>
          <a:prstGeom prst="rect">
            <a:avLst/>
          </a:prstGeom>
        </p:spPr>
        <p:txBody>
          <a:bodyPr wrap="square">
            <a:spAutoFit/>
          </a:bodyPr>
          <a:lstStyle/>
          <a:p>
            <a:r>
              <a:rPr lang="es-MX" sz="2000" dirty="0" smtClean="0">
                <a:latin typeface="Century Gothic" panose="020B0502020202020204" pitchFamily="34" charset="0"/>
              </a:rPr>
              <a:t>Puedes verificar que se haya guardado correctamente tu información buscándola en el menú de carga.</a:t>
            </a:r>
            <a:endParaRPr lang="es-MX" dirty="0"/>
          </a:p>
        </p:txBody>
      </p:sp>
    </p:spTree>
    <p:extLst>
      <p:ext uri="{BB962C8B-B14F-4D97-AF65-F5344CB8AC3E}">
        <p14:creationId xmlns:p14="http://schemas.microsoft.com/office/powerpoint/2010/main" val="28866306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pic>
        <p:nvPicPr>
          <p:cNvPr id="4" name="Imagen 3"/>
          <p:cNvPicPr>
            <a:picLocks noChangeAspect="1"/>
          </p:cNvPicPr>
          <p:nvPr/>
        </p:nvPicPr>
        <p:blipFill>
          <a:blip r:embed="rId3"/>
          <a:stretch>
            <a:fillRect/>
          </a:stretch>
        </p:blipFill>
        <p:spPr>
          <a:xfrm>
            <a:off x="564440" y="2889699"/>
            <a:ext cx="7495151" cy="38579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ángulo 4"/>
          <p:cNvSpPr/>
          <p:nvPr/>
        </p:nvSpPr>
        <p:spPr>
          <a:xfrm>
            <a:off x="6916654" y="4186989"/>
            <a:ext cx="553452" cy="4331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7371480" y="4929018"/>
            <a:ext cx="411448" cy="3408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8167938" y="4186989"/>
            <a:ext cx="1381376" cy="708143"/>
          </a:xfrm>
          <a:prstGeom prst="rect">
            <a:avLst/>
          </a:prstGeom>
          <a:noFill/>
        </p:spPr>
        <p:txBody>
          <a:bodyPr wrap="square" rtlCol="0">
            <a:spAutoFit/>
          </a:bodyPr>
          <a:lstStyle/>
          <a:p>
            <a:r>
              <a:rPr lang="es-MX" dirty="0" smtClean="0"/>
              <a:t>Edita el registro</a:t>
            </a:r>
            <a:endParaRPr lang="es-MX" dirty="0"/>
          </a:p>
        </p:txBody>
      </p:sp>
      <p:sp>
        <p:nvSpPr>
          <p:cNvPr id="9" name="CuadroTexto 8"/>
          <p:cNvSpPr txBox="1"/>
          <p:nvPr/>
        </p:nvSpPr>
        <p:spPr>
          <a:xfrm>
            <a:off x="8297522" y="4986907"/>
            <a:ext cx="1381376" cy="708143"/>
          </a:xfrm>
          <a:prstGeom prst="rect">
            <a:avLst/>
          </a:prstGeom>
          <a:noFill/>
        </p:spPr>
        <p:txBody>
          <a:bodyPr wrap="square" rtlCol="0">
            <a:spAutoFit/>
          </a:bodyPr>
          <a:lstStyle/>
          <a:p>
            <a:r>
              <a:rPr lang="es-MX" dirty="0" smtClean="0"/>
              <a:t>Elimina registro</a:t>
            </a:r>
            <a:endParaRPr lang="es-MX" dirty="0"/>
          </a:p>
        </p:txBody>
      </p:sp>
      <p:sp>
        <p:nvSpPr>
          <p:cNvPr id="10" name="Flecha abajo 9"/>
          <p:cNvSpPr/>
          <p:nvPr/>
        </p:nvSpPr>
        <p:spPr>
          <a:xfrm rot="16200000">
            <a:off x="7772122" y="4243811"/>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abajo 10"/>
          <p:cNvSpPr/>
          <p:nvPr/>
        </p:nvSpPr>
        <p:spPr>
          <a:xfrm rot="16200000">
            <a:off x="7969261" y="4922022"/>
            <a:ext cx="271364" cy="481267"/>
          </a:xfrm>
          <a:prstGeom prst="downArrow">
            <a:avLst/>
          </a:prstGeom>
          <a:solidFill>
            <a:schemeClr val="bg1"/>
          </a:solidFill>
          <a:ln>
            <a:solidFill>
              <a:srgbClr val="610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336444" y="1497909"/>
            <a:ext cx="9480884" cy="1015663"/>
          </a:xfrm>
          <a:prstGeom prst="rect">
            <a:avLst/>
          </a:prstGeom>
          <a:noFill/>
        </p:spPr>
        <p:txBody>
          <a:bodyPr wrap="square" rtlCol="0">
            <a:spAutoFit/>
          </a:bodyPr>
          <a:lstStyle/>
          <a:p>
            <a:pPr algn="just"/>
            <a:r>
              <a:rPr lang="es-MX" sz="2000" dirty="0" smtClean="0">
                <a:latin typeface="Century Gothic" panose="020B0502020202020204" pitchFamily="34" charset="0"/>
              </a:rPr>
              <a:t>Si necesitas realizar alguna modificación da clic en el lápiz. Si deseas eliminarlo, utiliza el bote. Para navegar entre páginas, localiza y da clic en el menú de la parte inferior.</a:t>
            </a:r>
            <a:endParaRPr lang="es-MX" sz="2000" dirty="0">
              <a:latin typeface="Century Gothic" panose="020B0502020202020204" pitchFamily="34" charset="0"/>
            </a:endParaRPr>
          </a:p>
        </p:txBody>
      </p:sp>
    </p:spTree>
    <p:extLst>
      <p:ext uri="{BB962C8B-B14F-4D97-AF65-F5344CB8AC3E}">
        <p14:creationId xmlns:p14="http://schemas.microsoft.com/office/powerpoint/2010/main" val="2971393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2" name="Título 1"/>
          <p:cNvSpPr>
            <a:spLocks noGrp="1"/>
          </p:cNvSpPr>
          <p:nvPr>
            <p:ph type="title"/>
          </p:nvPr>
        </p:nvSpPr>
        <p:spPr>
          <a:xfrm>
            <a:off x="632525" y="1389440"/>
            <a:ext cx="5124730" cy="2566601"/>
          </a:xfrm>
        </p:spPr>
        <p:txBody>
          <a:bodyPr>
            <a:normAutofit/>
          </a:bodyPr>
          <a:lstStyle/>
          <a:p>
            <a:pPr algn="just">
              <a:lnSpc>
                <a:spcPct val="100000"/>
              </a:lnSpc>
            </a:pPr>
            <a:r>
              <a:rPr lang="es-MX" sz="2200" b="1" dirty="0">
                <a:latin typeface="Century Gothic" panose="020B0502020202020204" pitchFamily="34" charset="0"/>
              </a:rPr>
              <a:t>Lineamientos Técnicos </a:t>
            </a:r>
            <a:r>
              <a:rPr lang="es-MX" sz="2200" b="1" dirty="0" smtClean="0">
                <a:latin typeface="Century Gothic" panose="020B0502020202020204" pitchFamily="34" charset="0"/>
              </a:rPr>
              <a:t>Generales</a:t>
            </a:r>
            <a:br>
              <a:rPr lang="es-MX" sz="2200" b="1" dirty="0" smtClean="0">
                <a:latin typeface="Century Gothic" panose="020B0502020202020204" pitchFamily="34" charset="0"/>
              </a:rPr>
            </a:br>
            <a:r>
              <a:rPr lang="es-MX" sz="1648" dirty="0" smtClean="0">
                <a:latin typeface="Century Gothic" panose="020B0502020202020204" pitchFamily="34" charset="0"/>
              </a:rPr>
              <a:t>para </a:t>
            </a:r>
            <a:r>
              <a:rPr lang="es-MX" sz="1648" dirty="0">
                <a:latin typeface="Century Gothic" panose="020B0502020202020204" pitchFamily="34" charset="0"/>
              </a:rPr>
              <a:t>la </a:t>
            </a:r>
            <a:r>
              <a:rPr lang="es-MX" sz="1648" b="1" dirty="0">
                <a:latin typeface="Century Gothic" panose="020B0502020202020204" pitchFamily="34" charset="0"/>
              </a:rPr>
              <a:t>publicación, homologación y estandarización de la información de las obligaciones establecidas </a:t>
            </a:r>
            <a:r>
              <a:rPr lang="es-MX" sz="1648" dirty="0">
                <a:latin typeface="Century Gothic" panose="020B0502020202020204" pitchFamily="34" charset="0"/>
              </a:rPr>
              <a:t>en el Título Quinto y en la fracción IV del artículo 31 </a:t>
            </a:r>
            <a:r>
              <a:rPr lang="es-MX" sz="1648" b="1" dirty="0">
                <a:latin typeface="Century Gothic" panose="020B0502020202020204" pitchFamily="34" charset="0"/>
              </a:rPr>
              <a:t>de la Ley General de Transparencia y Acceso a la Información Pública,</a:t>
            </a:r>
            <a:r>
              <a:rPr lang="es-MX" sz="1648" dirty="0">
                <a:latin typeface="Century Gothic" panose="020B0502020202020204" pitchFamily="34" charset="0"/>
              </a:rPr>
              <a:t> que deben de difundir los sujetos obligados en los portales de Internet y en la Plataforma Nacional de Transparencia.</a:t>
            </a:r>
          </a:p>
        </p:txBody>
      </p:sp>
      <p:sp>
        <p:nvSpPr>
          <p:cNvPr id="6" name="Rectángulo 5"/>
          <p:cNvSpPr/>
          <p:nvPr/>
        </p:nvSpPr>
        <p:spPr>
          <a:xfrm>
            <a:off x="623519" y="5221911"/>
            <a:ext cx="5328394" cy="1258806"/>
          </a:xfrm>
          <a:prstGeom prst="rect">
            <a:avLst/>
          </a:prstGeom>
        </p:spPr>
        <p:txBody>
          <a:bodyPr wrap="square">
            <a:spAutoFit/>
          </a:bodyPr>
          <a:lstStyle/>
          <a:p>
            <a:pPr marL="0" lvl="1" algn="just"/>
            <a:r>
              <a:rPr lang="es-MX" sz="1895" dirty="0">
                <a:latin typeface="Century Gothic" panose="020B0502020202020204" pitchFamily="34" charset="0"/>
              </a:rPr>
              <a:t>Constituyen una </a:t>
            </a:r>
            <a:r>
              <a:rPr lang="es-MX" sz="1895" b="1" dirty="0">
                <a:latin typeface="Century Gothic" panose="020B0502020202020204" pitchFamily="34" charset="0"/>
              </a:rPr>
              <a:t>herramienta</a:t>
            </a:r>
            <a:r>
              <a:rPr lang="es-MX" sz="1895" dirty="0">
                <a:latin typeface="Century Gothic" panose="020B0502020202020204" pitchFamily="34" charset="0"/>
              </a:rPr>
              <a:t> </a:t>
            </a:r>
            <a:r>
              <a:rPr lang="es-MX" sz="1895" dirty="0" smtClean="0">
                <a:latin typeface="Century Gothic" panose="020B0502020202020204" pitchFamily="34" charset="0"/>
              </a:rPr>
              <a:t>para </a:t>
            </a:r>
            <a:r>
              <a:rPr lang="es-MX" sz="1895" b="1" dirty="0" smtClean="0">
                <a:latin typeface="Century Gothic" panose="020B0502020202020204" pitchFamily="34" charset="0"/>
              </a:rPr>
              <a:t>atender </a:t>
            </a:r>
            <a:r>
              <a:rPr lang="es-MX" sz="1895" b="1" dirty="0">
                <a:latin typeface="Century Gothic" panose="020B0502020202020204" pitchFamily="34" charset="0"/>
              </a:rPr>
              <a:t>los propósitos </a:t>
            </a:r>
            <a:r>
              <a:rPr lang="es-MX" sz="1895" dirty="0">
                <a:latin typeface="Century Gothic" panose="020B0502020202020204" pitchFamily="34" charset="0"/>
              </a:rPr>
              <a:t>en materia de las </a:t>
            </a:r>
            <a:r>
              <a:rPr lang="es-MX" sz="1895" b="1" dirty="0">
                <a:latin typeface="Century Gothic" panose="020B0502020202020204" pitchFamily="34" charset="0"/>
              </a:rPr>
              <a:t>obligaciones de transparencia </a:t>
            </a:r>
            <a:r>
              <a:rPr lang="es-MX" sz="1895" dirty="0">
                <a:latin typeface="Century Gothic" panose="020B0502020202020204" pitchFamily="34" charset="0"/>
              </a:rPr>
              <a:t>establecidas en el Título Quinto de la LGTAIP.</a:t>
            </a:r>
          </a:p>
        </p:txBody>
      </p:sp>
      <p:pic>
        <p:nvPicPr>
          <p:cNvPr id="8" name="3 Imagen"/>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9779" y="1962738"/>
            <a:ext cx="3395192" cy="4403011"/>
          </a:xfrm>
          <a:prstGeom prst="rect">
            <a:avLst/>
          </a:prstGeom>
          <a:effectLst>
            <a:outerShdw blurRad="76200" dir="18900000" sy="23000" kx="-1200000" algn="bl" rotWithShape="0">
              <a:prstClr val="black">
                <a:alpha val="20000"/>
              </a:prstClr>
            </a:outerShdw>
          </a:effectLst>
          <a:scene3d>
            <a:camera prst="orthographicFront">
              <a:rot lat="597694" lon="2047171" rev="21295385"/>
            </a:camera>
            <a:lightRig rig="chilly" dir="t">
              <a:rot lat="0" lon="0" rev="4200000"/>
            </a:lightRig>
          </a:scene3d>
          <a:sp3d z="107950" extrusionH="330200" prstMaterial="metal">
            <a:bevelT prst="slope"/>
            <a:bevelB w="165100" prst="coolSlant"/>
          </a:sp3d>
        </p:spPr>
      </p:pic>
      <p:sp>
        <p:nvSpPr>
          <p:cNvPr id="3" name="Flecha abajo 2"/>
          <p:cNvSpPr/>
          <p:nvPr/>
        </p:nvSpPr>
        <p:spPr>
          <a:xfrm>
            <a:off x="2736999" y="4049762"/>
            <a:ext cx="731520" cy="1172149"/>
          </a:xfrm>
          <a:prstGeom prst="downArrow">
            <a:avLst/>
          </a:prstGeom>
          <a:solidFill>
            <a:srgbClr val="610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613137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
            <a:ext cx="10044113" cy="7738907"/>
          </a:xfrm>
          <a:prstGeom prst="rect">
            <a:avLst/>
          </a:prstGeom>
        </p:spPr>
      </p:pic>
      <p:sp>
        <p:nvSpPr>
          <p:cNvPr id="5" name="Título 1"/>
          <p:cNvSpPr txBox="1">
            <a:spLocks/>
          </p:cNvSpPr>
          <p:nvPr/>
        </p:nvSpPr>
        <p:spPr>
          <a:xfrm>
            <a:off x="247649" y="3487320"/>
            <a:ext cx="7603959" cy="3300496"/>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5500" dirty="0" smtClean="0">
                <a:solidFill>
                  <a:srgbClr val="610E97"/>
                </a:solidFill>
              </a:rPr>
              <a:t>Consideraciones Orgánico Administrativas</a:t>
            </a:r>
            <a:endParaRPr lang="es-MX" sz="4000" dirty="0">
              <a:solidFill>
                <a:srgbClr val="FCFCFC"/>
              </a:solidFill>
            </a:endParaRPr>
          </a:p>
        </p:txBody>
      </p:sp>
      <p:sp>
        <p:nvSpPr>
          <p:cNvPr id="6" name="Título 1"/>
          <p:cNvSpPr txBox="1">
            <a:spLocks/>
          </p:cNvSpPr>
          <p:nvPr/>
        </p:nvSpPr>
        <p:spPr>
          <a:xfrm>
            <a:off x="152400" y="819322"/>
            <a:ext cx="2305050" cy="1961978"/>
          </a:xfrm>
          <a:prstGeom prst="rect">
            <a:avLst/>
          </a:prstGeom>
        </p:spPr>
        <p:txBody>
          <a:bodyPr vert="horz" lIns="91440" tIns="45720" rIns="91440" bIns="45720" rtlCol="0" anchor="ctr">
            <a:norm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10000" dirty="0" smtClean="0">
                <a:solidFill>
                  <a:srgbClr val="FCFCFC"/>
                </a:solidFill>
              </a:rPr>
              <a:t>6</a:t>
            </a:r>
            <a:r>
              <a:rPr lang="es-MX" sz="3600" dirty="0" smtClean="0">
                <a:solidFill>
                  <a:srgbClr val="FCFCFC"/>
                </a:solidFill>
              </a:rPr>
              <a:t/>
            </a:r>
            <a:br>
              <a:rPr lang="es-MX" sz="3600" dirty="0" smtClean="0">
                <a:solidFill>
                  <a:srgbClr val="FCFCFC"/>
                </a:solidFill>
              </a:rPr>
            </a:br>
            <a:endParaRPr lang="es-MX" sz="3600" dirty="0">
              <a:solidFill>
                <a:srgbClr val="FCFCFC"/>
              </a:solidFill>
            </a:endParaRPr>
          </a:p>
        </p:txBody>
      </p:sp>
    </p:spTree>
    <p:extLst>
      <p:ext uri="{BB962C8B-B14F-4D97-AF65-F5344CB8AC3E}">
        <p14:creationId xmlns:p14="http://schemas.microsoft.com/office/powerpoint/2010/main" val="15009199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Título 1"/>
          <p:cNvSpPr txBox="1">
            <a:spLocks/>
          </p:cNvSpPr>
          <p:nvPr/>
        </p:nvSpPr>
        <p:spPr>
          <a:xfrm>
            <a:off x="247650" y="159039"/>
            <a:ext cx="10044113"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500" dirty="0" smtClean="0">
                <a:solidFill>
                  <a:srgbClr val="FCFCFC"/>
                </a:solidFill>
              </a:rPr>
              <a:t>Para la asignación de formatos</a:t>
            </a:r>
            <a:endParaRPr lang="es-MX" sz="4500" dirty="0">
              <a:solidFill>
                <a:srgbClr val="FCFCFC"/>
              </a:solidFill>
            </a:endParaRPr>
          </a:p>
        </p:txBody>
      </p:sp>
      <p:sp>
        <p:nvSpPr>
          <p:cNvPr id="4" name="CuadroTexto 3"/>
          <p:cNvSpPr txBox="1"/>
          <p:nvPr/>
        </p:nvSpPr>
        <p:spPr>
          <a:xfrm>
            <a:off x="359568" y="3914327"/>
            <a:ext cx="4212432" cy="2246769"/>
          </a:xfrm>
          <a:prstGeom prst="rect">
            <a:avLst/>
          </a:prstGeom>
          <a:solidFill>
            <a:srgbClr val="FF99CC"/>
          </a:solidFill>
        </p:spPr>
        <p:txBody>
          <a:bodyPr wrap="square" rtlCol="0">
            <a:spAutoFit/>
          </a:bodyPr>
          <a:lstStyle/>
          <a:p>
            <a:pPr algn="just"/>
            <a:r>
              <a:rPr lang="es-MX" sz="2000" b="1" dirty="0"/>
              <a:t>Escenario 2</a:t>
            </a:r>
          </a:p>
          <a:p>
            <a:pPr algn="just"/>
            <a:r>
              <a:rPr lang="es-MX" sz="2000" dirty="0"/>
              <a:t>El formato es llenado </a:t>
            </a:r>
            <a:r>
              <a:rPr lang="es-MX" sz="2000" b="1" dirty="0"/>
              <a:t>de manera completa</a:t>
            </a:r>
            <a:r>
              <a:rPr lang="es-MX" sz="2000" dirty="0"/>
              <a:t> (en todos sus campos) </a:t>
            </a:r>
            <a:r>
              <a:rPr lang="es-MX" sz="2000" b="1" dirty="0"/>
              <a:t>por más de una Unidad Administrativa </a:t>
            </a:r>
            <a:r>
              <a:rPr lang="es-MX" sz="2000" dirty="0"/>
              <a:t>o área. El formato podrá ser relacionado a todas las Unidades Administrativas necesarias.</a:t>
            </a:r>
          </a:p>
        </p:txBody>
      </p:sp>
      <p:sp>
        <p:nvSpPr>
          <p:cNvPr id="5" name="CuadroTexto 4"/>
          <p:cNvSpPr txBox="1"/>
          <p:nvPr/>
        </p:nvSpPr>
        <p:spPr>
          <a:xfrm>
            <a:off x="4931568" y="3468910"/>
            <a:ext cx="4860133" cy="2862322"/>
          </a:xfrm>
          <a:prstGeom prst="rect">
            <a:avLst/>
          </a:prstGeom>
          <a:solidFill>
            <a:srgbClr val="FFC000"/>
          </a:solidFill>
        </p:spPr>
        <p:txBody>
          <a:bodyPr wrap="square" rtlCol="0">
            <a:spAutoFit/>
          </a:bodyPr>
          <a:lstStyle/>
          <a:p>
            <a:pPr algn="just"/>
            <a:r>
              <a:rPr lang="es-MX" sz="2000" b="1" dirty="0"/>
              <a:t>Escenario 3</a:t>
            </a:r>
          </a:p>
          <a:p>
            <a:pPr algn="just"/>
            <a:r>
              <a:rPr lang="es-MX" sz="2000" dirty="0"/>
              <a:t>El formato es llenado de </a:t>
            </a:r>
            <a:r>
              <a:rPr lang="es-MX" sz="2000" b="1" dirty="0"/>
              <a:t>manera parcial </a:t>
            </a:r>
            <a:r>
              <a:rPr lang="es-MX" sz="2000" dirty="0"/>
              <a:t>(algunos campos) por una Unidad Administrativa y los </a:t>
            </a:r>
            <a:r>
              <a:rPr lang="es-MX" sz="2000" b="1" dirty="0"/>
              <a:t>demás campos (o el resto de los campos) por otra u otras </a:t>
            </a:r>
            <a:r>
              <a:rPr lang="es-MX" sz="2000" dirty="0"/>
              <a:t>Unidades Administrativas. En este caso, tendrá que existir una coordinación entre las áreas, a efecto de que una de ellas concentre y cargue la información en el SIPOT.</a:t>
            </a:r>
          </a:p>
        </p:txBody>
      </p:sp>
      <p:sp>
        <p:nvSpPr>
          <p:cNvPr id="7" name="CuadroTexto 6"/>
          <p:cNvSpPr txBox="1"/>
          <p:nvPr/>
        </p:nvSpPr>
        <p:spPr>
          <a:xfrm>
            <a:off x="1181413" y="1704344"/>
            <a:ext cx="7681285" cy="1631216"/>
          </a:xfrm>
          <a:prstGeom prst="rect">
            <a:avLst/>
          </a:prstGeom>
          <a:solidFill>
            <a:schemeClr val="accent5">
              <a:lumMod val="60000"/>
              <a:lumOff val="40000"/>
            </a:schemeClr>
          </a:solidFill>
        </p:spPr>
        <p:txBody>
          <a:bodyPr wrap="square" rtlCol="0">
            <a:spAutoFit/>
          </a:bodyPr>
          <a:lstStyle/>
          <a:p>
            <a:r>
              <a:rPr lang="es-MX" sz="2000" b="1" dirty="0"/>
              <a:t>Escenario 1</a:t>
            </a:r>
            <a:r>
              <a:rPr lang="es-MX" sz="2000" dirty="0"/>
              <a:t>: </a:t>
            </a:r>
            <a:r>
              <a:rPr lang="es-MX" sz="2000" b="1" dirty="0"/>
              <a:t>El formato es llenado en su totalidad por una Unidad administrativa o área</a:t>
            </a:r>
            <a:r>
              <a:rPr lang="es-MX" sz="2000" dirty="0"/>
              <a:t> y, dependiendo del volumen de la información o de la distribución de ésta dentro del área, la información podrá ser capturada en el SIPOT por una o más personas, utilizando la misma clave de la Unidad Administrativa.</a:t>
            </a:r>
          </a:p>
        </p:txBody>
      </p:sp>
    </p:spTree>
    <p:extLst>
      <p:ext uri="{BB962C8B-B14F-4D97-AF65-F5344CB8AC3E}">
        <p14:creationId xmlns:p14="http://schemas.microsoft.com/office/powerpoint/2010/main" val="8837815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 y="-14800"/>
            <a:ext cx="10044113" cy="7740306"/>
          </a:xfrm>
          <a:prstGeom prst="rect">
            <a:avLst/>
          </a:prstGeom>
        </p:spPr>
      </p:pic>
      <p:sp>
        <p:nvSpPr>
          <p:cNvPr id="3" name="Título 1"/>
          <p:cNvSpPr txBox="1">
            <a:spLocks/>
          </p:cNvSpPr>
          <p:nvPr/>
        </p:nvSpPr>
        <p:spPr>
          <a:xfrm>
            <a:off x="247651" y="159039"/>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3900" dirty="0" smtClean="0">
                <a:solidFill>
                  <a:srgbClr val="FCFCFC"/>
                </a:solidFill>
              </a:rPr>
              <a:t>Para cargar información contenida en formatos de </a:t>
            </a:r>
            <a:r>
              <a:rPr lang="es-MX" sz="3900" dirty="0" err="1" smtClean="0">
                <a:solidFill>
                  <a:srgbClr val="FCFCFC"/>
                </a:solidFill>
              </a:rPr>
              <a:t>excel</a:t>
            </a:r>
            <a:r>
              <a:rPr lang="es-MX" sz="3900" dirty="0" smtClean="0">
                <a:solidFill>
                  <a:srgbClr val="FCFCFC"/>
                </a:solidFill>
              </a:rPr>
              <a:t> (XLS)</a:t>
            </a:r>
            <a:endParaRPr lang="es-MX" sz="3900" dirty="0">
              <a:solidFill>
                <a:srgbClr val="FCFCFC"/>
              </a:solidFill>
            </a:endParaRPr>
          </a:p>
        </p:txBody>
      </p:sp>
      <p:sp>
        <p:nvSpPr>
          <p:cNvPr id="4" name="CuadroTexto 3"/>
          <p:cNvSpPr txBox="1"/>
          <p:nvPr/>
        </p:nvSpPr>
        <p:spPr>
          <a:xfrm>
            <a:off x="207505" y="1721278"/>
            <a:ext cx="9641346" cy="1323439"/>
          </a:xfrm>
          <a:prstGeom prst="rect">
            <a:avLst/>
          </a:prstGeom>
          <a:solidFill>
            <a:schemeClr val="accent5">
              <a:lumMod val="40000"/>
              <a:lumOff val="60000"/>
            </a:schemeClr>
          </a:solidFill>
        </p:spPr>
        <p:txBody>
          <a:bodyPr wrap="square" rtlCol="0">
            <a:spAutoFit/>
          </a:bodyPr>
          <a:lstStyle/>
          <a:p>
            <a:pPr algn="just"/>
            <a:r>
              <a:rPr lang="es-MX" sz="2000" b="1" dirty="0"/>
              <a:t>Escenario 1</a:t>
            </a:r>
            <a:r>
              <a:rPr lang="es-MX" sz="2000" dirty="0"/>
              <a:t>: </a:t>
            </a:r>
            <a:r>
              <a:rPr lang="es-MX" sz="2000" b="1" dirty="0"/>
              <a:t>Formato llenado en su totalidad por una Unidad Administrativa</a:t>
            </a:r>
            <a:r>
              <a:rPr lang="es-MX" sz="2000" dirty="0"/>
              <a:t>. El responsable del usuario descarga el archivo del SIPOT y lo distribuye entre el número de personas necesarias que capturarán la información. Acto seguido, el responsable del usuario concentra la información y la carga en el SIPOT.</a:t>
            </a:r>
          </a:p>
        </p:txBody>
      </p:sp>
      <p:sp>
        <p:nvSpPr>
          <p:cNvPr id="5" name="CuadroTexto 4"/>
          <p:cNvSpPr txBox="1"/>
          <p:nvPr/>
        </p:nvSpPr>
        <p:spPr>
          <a:xfrm>
            <a:off x="247651" y="3508614"/>
            <a:ext cx="5124449" cy="2554545"/>
          </a:xfrm>
          <a:prstGeom prst="rect">
            <a:avLst/>
          </a:prstGeom>
          <a:solidFill>
            <a:schemeClr val="accent6">
              <a:lumMod val="40000"/>
              <a:lumOff val="60000"/>
            </a:schemeClr>
          </a:solidFill>
        </p:spPr>
        <p:txBody>
          <a:bodyPr wrap="square" rtlCol="0">
            <a:spAutoFit/>
          </a:bodyPr>
          <a:lstStyle/>
          <a:p>
            <a:pPr algn="just"/>
            <a:r>
              <a:rPr lang="es-MX" sz="2000" b="1" dirty="0"/>
              <a:t>Escenario 2</a:t>
            </a:r>
            <a:r>
              <a:rPr lang="es-MX" sz="2000" dirty="0"/>
              <a:t>: El formato es llenado de </a:t>
            </a:r>
            <a:r>
              <a:rPr lang="es-MX" sz="2000" b="1" dirty="0"/>
              <a:t>manera completa</a:t>
            </a:r>
            <a:r>
              <a:rPr lang="es-MX" sz="2000" dirty="0"/>
              <a:t> por </a:t>
            </a:r>
            <a:r>
              <a:rPr lang="es-MX" sz="2000" b="1" dirty="0"/>
              <a:t>más de una Unidad </a:t>
            </a:r>
            <a:r>
              <a:rPr lang="es-MX" sz="2000" dirty="0"/>
              <a:t>Administrativa. En este caso, cada Unidad Administrativa descarga el formato y captura la información que le corresponde para luego cargarla al SIPOT. Solamente el usuario de Organismo garante podrá ver la información completa que hayan capturado las áreas.</a:t>
            </a:r>
          </a:p>
        </p:txBody>
      </p:sp>
      <p:sp>
        <p:nvSpPr>
          <p:cNvPr id="7" name="CuadroTexto 6"/>
          <p:cNvSpPr txBox="1"/>
          <p:nvPr/>
        </p:nvSpPr>
        <p:spPr>
          <a:xfrm>
            <a:off x="5612607" y="3278410"/>
            <a:ext cx="4236244" cy="3170099"/>
          </a:xfrm>
          <a:prstGeom prst="rect">
            <a:avLst/>
          </a:prstGeom>
          <a:solidFill>
            <a:srgbClr val="FFC000"/>
          </a:solidFill>
        </p:spPr>
        <p:txBody>
          <a:bodyPr wrap="square" rtlCol="0">
            <a:spAutoFit/>
          </a:bodyPr>
          <a:lstStyle/>
          <a:p>
            <a:pPr algn="just"/>
            <a:r>
              <a:rPr lang="es-MX" sz="2000" b="1" dirty="0"/>
              <a:t>Escenario 3</a:t>
            </a:r>
          </a:p>
          <a:p>
            <a:pPr algn="just"/>
            <a:r>
              <a:rPr lang="es-MX" sz="2000" dirty="0"/>
              <a:t>El formato es llenado de </a:t>
            </a:r>
            <a:r>
              <a:rPr lang="es-MX" sz="2000" b="1" dirty="0"/>
              <a:t>manera parcial</a:t>
            </a:r>
            <a:r>
              <a:rPr lang="es-MX" sz="2000" dirty="0"/>
              <a:t> por una Unidad Administrativa y los </a:t>
            </a:r>
            <a:r>
              <a:rPr lang="es-MX" sz="2000" b="1" dirty="0"/>
              <a:t>demás campos por otra u otras </a:t>
            </a:r>
            <a:r>
              <a:rPr lang="es-MX" sz="2000" dirty="0"/>
              <a:t>Unidades Administrativas. En este caso, las unidades administrativas involucradas podrán descargar el formato, pero una de ellas tendrá coordinar la concentración de la información para subirla al SIPOT.</a:t>
            </a:r>
          </a:p>
        </p:txBody>
      </p:sp>
    </p:spTree>
    <p:extLst>
      <p:ext uri="{BB962C8B-B14F-4D97-AF65-F5344CB8AC3E}">
        <p14:creationId xmlns:p14="http://schemas.microsoft.com/office/powerpoint/2010/main" val="20988866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0044113" cy="7740306"/>
          </a:xfrm>
          <a:prstGeom prst="rect">
            <a:avLst/>
          </a:prstGeom>
        </p:spPr>
      </p:pic>
      <p:sp>
        <p:nvSpPr>
          <p:cNvPr id="3" name="Título 1"/>
          <p:cNvSpPr txBox="1">
            <a:spLocks/>
          </p:cNvSpPr>
          <p:nvPr/>
        </p:nvSpPr>
        <p:spPr>
          <a:xfrm>
            <a:off x="247651" y="159039"/>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3900" dirty="0" smtClean="0">
                <a:solidFill>
                  <a:srgbClr val="FCFCFC"/>
                </a:solidFill>
              </a:rPr>
              <a:t>Actualización y conservación de la información</a:t>
            </a:r>
            <a:endParaRPr lang="es-MX" sz="3900" dirty="0">
              <a:solidFill>
                <a:srgbClr val="FCFCFC"/>
              </a:solidFill>
            </a:endParaRPr>
          </a:p>
        </p:txBody>
      </p:sp>
      <p:sp>
        <p:nvSpPr>
          <p:cNvPr id="4" name="CuadroTexto 3"/>
          <p:cNvSpPr txBox="1"/>
          <p:nvPr/>
        </p:nvSpPr>
        <p:spPr>
          <a:xfrm>
            <a:off x="247651" y="1903850"/>
            <a:ext cx="7524749" cy="5062924"/>
          </a:xfrm>
          <a:prstGeom prst="rect">
            <a:avLst/>
          </a:prstGeom>
          <a:noFill/>
        </p:spPr>
        <p:txBody>
          <a:bodyPr wrap="square" rtlCol="0">
            <a:spAutoFit/>
          </a:bodyPr>
          <a:lstStyle/>
          <a:p>
            <a:pPr algn="just" defTabSz="914400">
              <a:spcAft>
                <a:spcPts val="1200"/>
              </a:spcAft>
            </a:pPr>
            <a:r>
              <a:rPr lang="es-MX" sz="2100" b="1" dirty="0">
                <a:solidFill>
                  <a:prstClr val="black"/>
                </a:solidFill>
                <a:latin typeface="Century Gothic" panose="020B0502020202020204"/>
              </a:rPr>
              <a:t>ARTÍCULO 70:</a:t>
            </a:r>
          </a:p>
          <a:p>
            <a:pPr marL="342900" indent="-342900" algn="just" defTabSz="914400">
              <a:spcAft>
                <a:spcPts val="1200"/>
              </a:spcAft>
              <a:buFont typeface="Arial" panose="020B0604020202020204" pitchFamily="34" charset="0"/>
              <a:buChar char="•"/>
            </a:pPr>
            <a:r>
              <a:rPr lang="es-MX" sz="2100" dirty="0">
                <a:solidFill>
                  <a:prstClr val="black"/>
                </a:solidFill>
                <a:latin typeface="Century Gothic" panose="020B0502020202020204"/>
              </a:rPr>
              <a:t>Información vigente: </a:t>
            </a:r>
            <a:r>
              <a:rPr lang="es-MX" sz="2100" b="1" dirty="0">
                <a:solidFill>
                  <a:prstClr val="black"/>
                </a:solidFill>
                <a:latin typeface="Century Gothic" panose="020B0502020202020204"/>
              </a:rPr>
              <a:t>10 fracciones </a:t>
            </a:r>
            <a:r>
              <a:rPr lang="es-MX" sz="2100" dirty="0">
                <a:solidFill>
                  <a:prstClr val="black"/>
                </a:solidFill>
                <a:latin typeface="Century Gothic" panose="020B0502020202020204"/>
              </a:rPr>
              <a:t>más un formato de otra fracción</a:t>
            </a:r>
          </a:p>
          <a:p>
            <a:pPr marL="342900" indent="-342900" algn="just" defTabSz="914400">
              <a:spcAft>
                <a:spcPts val="1200"/>
              </a:spcAft>
              <a:buFont typeface="Arial" panose="020B0604020202020204" pitchFamily="34" charset="0"/>
              <a:buChar char="•"/>
            </a:pPr>
            <a:r>
              <a:rPr lang="es-MX" sz="2100" dirty="0">
                <a:solidFill>
                  <a:prstClr val="black"/>
                </a:solidFill>
                <a:latin typeface="Century Gothic" panose="020B0502020202020204"/>
              </a:rPr>
              <a:t>Información vigente y solo del ejercicio en curso: </a:t>
            </a:r>
            <a:r>
              <a:rPr lang="es-MX" sz="2100" b="1" dirty="0">
                <a:solidFill>
                  <a:prstClr val="black"/>
                </a:solidFill>
                <a:latin typeface="Century Gothic" panose="020B0502020202020204"/>
              </a:rPr>
              <a:t>2 fracciones</a:t>
            </a:r>
            <a:r>
              <a:rPr lang="es-MX" sz="2100" dirty="0">
                <a:solidFill>
                  <a:prstClr val="black"/>
                </a:solidFill>
                <a:latin typeface="Century Gothic" panose="020B0502020202020204"/>
              </a:rPr>
              <a:t>, más un formato de otra fracción</a:t>
            </a:r>
          </a:p>
          <a:p>
            <a:pPr marL="342900" indent="-342900" algn="just" defTabSz="914400">
              <a:spcAft>
                <a:spcPts val="1200"/>
              </a:spcAft>
              <a:buFont typeface="Arial" panose="020B0604020202020204" pitchFamily="34" charset="0"/>
              <a:buChar char="•"/>
            </a:pPr>
            <a:r>
              <a:rPr lang="es-MX" sz="2100" dirty="0">
                <a:solidFill>
                  <a:prstClr val="black"/>
                </a:solidFill>
                <a:latin typeface="Century Gothic" panose="020B0502020202020204"/>
              </a:rPr>
              <a:t>Información del ejercicio en curso y la del semestre anterior: </a:t>
            </a:r>
            <a:r>
              <a:rPr lang="es-MX" sz="2100" b="1" dirty="0">
                <a:solidFill>
                  <a:prstClr val="black"/>
                </a:solidFill>
                <a:latin typeface="Century Gothic" panose="020B0502020202020204"/>
              </a:rPr>
              <a:t>1 fracción (inventarios)</a:t>
            </a:r>
          </a:p>
          <a:p>
            <a:pPr marL="342900" indent="-342900" algn="just" defTabSz="914400">
              <a:spcAft>
                <a:spcPts val="1200"/>
              </a:spcAft>
              <a:buFont typeface="Arial" panose="020B0604020202020204" pitchFamily="34" charset="0"/>
              <a:buChar char="•"/>
            </a:pPr>
            <a:r>
              <a:rPr lang="es-MX" sz="2100" dirty="0">
                <a:solidFill>
                  <a:prstClr val="black"/>
                </a:solidFill>
                <a:latin typeface="Century Gothic" panose="020B0502020202020204"/>
              </a:rPr>
              <a:t>Información del ejercicio en curso y la del ejercicio anterior: </a:t>
            </a:r>
            <a:r>
              <a:rPr lang="es-MX" sz="2100" b="1" dirty="0">
                <a:solidFill>
                  <a:prstClr val="black"/>
                </a:solidFill>
                <a:latin typeface="Century Gothic" panose="020B0502020202020204"/>
              </a:rPr>
              <a:t>13 fracciones</a:t>
            </a:r>
          </a:p>
          <a:p>
            <a:pPr marL="342900" indent="-342900" algn="just" defTabSz="914400">
              <a:spcAft>
                <a:spcPts val="1200"/>
              </a:spcAft>
              <a:buFont typeface="Arial" panose="020B0604020202020204" pitchFamily="34" charset="0"/>
              <a:buChar char="•"/>
            </a:pPr>
            <a:r>
              <a:rPr lang="es-MX" sz="2100" dirty="0">
                <a:solidFill>
                  <a:prstClr val="black"/>
                </a:solidFill>
                <a:latin typeface="Century Gothic" panose="020B0502020202020204"/>
              </a:rPr>
              <a:t>El resto de las fracciones tienen periodo de conservación anterior al 5 de mayo de 2015; sin embargo, </a:t>
            </a:r>
            <a:r>
              <a:rPr lang="es-MX" sz="2100" u="sng" dirty="0">
                <a:solidFill>
                  <a:prstClr val="black"/>
                </a:solidFill>
                <a:latin typeface="Century Gothic" panose="020B0502020202020204"/>
              </a:rPr>
              <a:t>solo se capturarán si la ley local ya requería la publicación de esta información</a:t>
            </a:r>
          </a:p>
        </p:txBody>
      </p:sp>
      <p:sp>
        <p:nvSpPr>
          <p:cNvPr id="5" name="CuadroTexto 4"/>
          <p:cNvSpPr txBox="1"/>
          <p:nvPr/>
        </p:nvSpPr>
        <p:spPr>
          <a:xfrm>
            <a:off x="8119450" y="3135700"/>
            <a:ext cx="1729401" cy="1384995"/>
          </a:xfrm>
          <a:prstGeom prst="rect">
            <a:avLst/>
          </a:prstGeom>
          <a:noFill/>
        </p:spPr>
        <p:txBody>
          <a:bodyPr wrap="square" rtlCol="0">
            <a:spAutoFit/>
          </a:bodyPr>
          <a:lstStyle/>
          <a:p>
            <a:pPr algn="ctr" defTabSz="914400">
              <a:spcAft>
                <a:spcPts val="1200"/>
              </a:spcAft>
            </a:pPr>
            <a:r>
              <a:rPr lang="es-MX" sz="2100" b="1" dirty="0">
                <a:solidFill>
                  <a:prstClr val="black"/>
                </a:solidFill>
                <a:latin typeface="Century Gothic" panose="020B0502020202020204"/>
              </a:rPr>
              <a:t>Solamente capturar ejercicio 2016</a:t>
            </a:r>
          </a:p>
        </p:txBody>
      </p:sp>
      <p:sp>
        <p:nvSpPr>
          <p:cNvPr id="7" name="CuadroTexto 6"/>
          <p:cNvSpPr txBox="1"/>
          <p:nvPr/>
        </p:nvSpPr>
        <p:spPr>
          <a:xfrm>
            <a:off x="7924800" y="4739451"/>
            <a:ext cx="1924051" cy="738664"/>
          </a:xfrm>
          <a:prstGeom prst="rect">
            <a:avLst/>
          </a:prstGeom>
          <a:noFill/>
        </p:spPr>
        <p:txBody>
          <a:bodyPr wrap="square" rtlCol="0">
            <a:spAutoFit/>
          </a:bodyPr>
          <a:lstStyle/>
          <a:p>
            <a:pPr algn="ctr" defTabSz="914400">
              <a:spcAft>
                <a:spcPts val="1200"/>
              </a:spcAft>
            </a:pPr>
            <a:r>
              <a:rPr lang="es-MX" sz="2100" b="1" dirty="0">
                <a:solidFill>
                  <a:prstClr val="black"/>
                </a:solidFill>
                <a:latin typeface="Century Gothic" panose="020B0502020202020204"/>
              </a:rPr>
              <a:t>Ejercicios 2015 y 2016</a:t>
            </a:r>
          </a:p>
        </p:txBody>
      </p:sp>
      <p:sp>
        <p:nvSpPr>
          <p:cNvPr id="8" name="Cerrar llave 7"/>
          <p:cNvSpPr/>
          <p:nvPr/>
        </p:nvSpPr>
        <p:spPr>
          <a:xfrm>
            <a:off x="7730151" y="2593779"/>
            <a:ext cx="389299" cy="2145672"/>
          </a:xfrm>
          <a:prstGeom prst="rightBrace">
            <a:avLst/>
          </a:prstGeom>
          <a:noFill/>
          <a:ln w="31750" cap="rnd" cmpd="sng" algn="ctr">
            <a:solidFill>
              <a:srgbClr val="9B6BF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black"/>
              </a:solidFill>
              <a:effectLst/>
              <a:uLnTx/>
              <a:uFillTx/>
              <a:latin typeface="Century Gothic" panose="020B0502020202020204"/>
            </a:endParaRPr>
          </a:p>
        </p:txBody>
      </p:sp>
      <p:sp>
        <p:nvSpPr>
          <p:cNvPr id="9" name="Cerrar llave 8"/>
          <p:cNvSpPr/>
          <p:nvPr/>
        </p:nvSpPr>
        <p:spPr>
          <a:xfrm>
            <a:off x="7715250" y="4816678"/>
            <a:ext cx="389299" cy="619249"/>
          </a:xfrm>
          <a:prstGeom prst="rightBrace">
            <a:avLst/>
          </a:prstGeom>
          <a:noFill/>
          <a:ln w="31750" cap="rnd" cmpd="sng" algn="ctr">
            <a:solidFill>
              <a:srgbClr val="9B6BF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black"/>
              </a:solidFill>
              <a:effectLst/>
              <a:uLnTx/>
              <a:uFillTx/>
              <a:latin typeface="Century Gothic" panose="020B0502020202020204"/>
            </a:endParaRPr>
          </a:p>
        </p:txBody>
      </p:sp>
    </p:spTree>
    <p:extLst>
      <p:ext uri="{BB962C8B-B14F-4D97-AF65-F5344CB8AC3E}">
        <p14:creationId xmlns:p14="http://schemas.microsoft.com/office/powerpoint/2010/main" val="186862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3" name="Título 1"/>
          <p:cNvSpPr txBox="1">
            <a:spLocks/>
          </p:cNvSpPr>
          <p:nvPr/>
        </p:nvSpPr>
        <p:spPr>
          <a:xfrm>
            <a:off x="247651" y="159039"/>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3900" dirty="0" smtClean="0">
                <a:solidFill>
                  <a:srgbClr val="FCFCFC"/>
                </a:solidFill>
              </a:rPr>
              <a:t>Soporte Técnico / Niveles de Atención</a:t>
            </a:r>
            <a:endParaRPr lang="es-MX" sz="3900" dirty="0">
              <a:solidFill>
                <a:srgbClr val="FCFCFC"/>
              </a:solidFill>
            </a:endParaRPr>
          </a:p>
        </p:txBody>
      </p:sp>
      <p:sp>
        <p:nvSpPr>
          <p:cNvPr id="5" name="CuadroTexto 4"/>
          <p:cNvSpPr txBox="1"/>
          <p:nvPr/>
        </p:nvSpPr>
        <p:spPr>
          <a:xfrm>
            <a:off x="3124200" y="1760892"/>
            <a:ext cx="4773613" cy="1246495"/>
          </a:xfrm>
          <a:prstGeom prst="rect">
            <a:avLst/>
          </a:prstGeom>
          <a:noFill/>
        </p:spPr>
        <p:txBody>
          <a:bodyPr wrap="square" rtlCol="0">
            <a:spAutoFit/>
          </a:bodyPr>
          <a:lstStyle/>
          <a:p>
            <a:pPr marL="342900" indent="-342900" algn="just" defTabSz="914400">
              <a:buFont typeface="+mj-lt"/>
              <a:buAutoNum type="arabicPeriod"/>
            </a:pPr>
            <a:r>
              <a:rPr lang="es-MX" sz="1500" b="1" dirty="0">
                <a:solidFill>
                  <a:prstClr val="black"/>
                </a:solidFill>
                <a:latin typeface="Century Gothic" panose="020B0502020202020204"/>
              </a:rPr>
              <a:t>Primer nivel de atención</a:t>
            </a:r>
            <a:r>
              <a:rPr lang="es-MX" sz="1500" dirty="0">
                <a:solidFill>
                  <a:prstClr val="black"/>
                </a:solidFill>
                <a:latin typeface="Century Gothic" panose="020B0502020202020204"/>
              </a:rPr>
              <a:t>: </a:t>
            </a:r>
            <a:r>
              <a:rPr lang="es-MX" sz="1500" dirty="0" smtClean="0">
                <a:solidFill>
                  <a:prstClr val="black"/>
                </a:solidFill>
                <a:latin typeface="Century Gothic" panose="020B0502020202020204"/>
              </a:rPr>
              <a:t>el área </a:t>
            </a:r>
            <a:r>
              <a:rPr lang="es-MX" sz="1500" dirty="0">
                <a:solidFill>
                  <a:prstClr val="black"/>
                </a:solidFill>
                <a:latin typeface="Century Gothic" panose="020B0502020202020204"/>
              </a:rPr>
              <a:t>de </a:t>
            </a:r>
            <a:r>
              <a:rPr lang="es-MX" sz="1500" dirty="0" smtClean="0">
                <a:solidFill>
                  <a:prstClr val="black"/>
                </a:solidFill>
                <a:latin typeface="Century Gothic" panose="020B0502020202020204"/>
              </a:rPr>
              <a:t>tecnología </a:t>
            </a:r>
            <a:r>
              <a:rPr lang="es-MX" sz="1500" dirty="0">
                <a:solidFill>
                  <a:prstClr val="black"/>
                </a:solidFill>
                <a:latin typeface="Century Gothic" panose="020B0502020202020204"/>
              </a:rPr>
              <a:t>de los </a:t>
            </a:r>
            <a:r>
              <a:rPr lang="es-MX" sz="1500" b="1" dirty="0">
                <a:solidFill>
                  <a:prstClr val="black"/>
                </a:solidFill>
                <a:latin typeface="Century Gothic" panose="020B0502020202020204"/>
              </a:rPr>
              <a:t>sujetos </a:t>
            </a:r>
            <a:r>
              <a:rPr lang="es-MX" sz="1500" b="1" dirty="0" smtClean="0">
                <a:solidFill>
                  <a:prstClr val="black"/>
                </a:solidFill>
                <a:latin typeface="Century Gothic" panose="020B0502020202020204"/>
              </a:rPr>
              <a:t>obligados</a:t>
            </a:r>
            <a:r>
              <a:rPr lang="es-MX" sz="1500" dirty="0" smtClean="0">
                <a:solidFill>
                  <a:prstClr val="black"/>
                </a:solidFill>
                <a:latin typeface="Century Gothic" panose="020B0502020202020204"/>
              </a:rPr>
              <a:t> dará </a:t>
            </a:r>
            <a:r>
              <a:rPr lang="es-MX" sz="1500" dirty="0">
                <a:solidFill>
                  <a:prstClr val="black"/>
                </a:solidFill>
                <a:latin typeface="Century Gothic" panose="020B0502020202020204"/>
              </a:rPr>
              <a:t>asistencia y soporte en los sistemas de la Plataforma Nacional, equipo de cómputo y comunicaciones</a:t>
            </a:r>
            <a:r>
              <a:rPr lang="es-MX" sz="1500" dirty="0" smtClean="0">
                <a:solidFill>
                  <a:prstClr val="black"/>
                </a:solidFill>
                <a:latin typeface="Century Gothic" panose="020B0502020202020204"/>
              </a:rPr>
              <a:t>.</a:t>
            </a:r>
            <a:endParaRPr lang="es-MX" sz="1500" dirty="0">
              <a:solidFill>
                <a:prstClr val="black"/>
              </a:solidFill>
              <a:latin typeface="Century Gothic" panose="020B0502020202020204"/>
            </a:endParaRPr>
          </a:p>
        </p:txBody>
      </p:sp>
      <p:sp>
        <p:nvSpPr>
          <p:cNvPr id="7" name="CuadroTexto 6"/>
          <p:cNvSpPr txBox="1"/>
          <p:nvPr/>
        </p:nvSpPr>
        <p:spPr>
          <a:xfrm>
            <a:off x="4789489" y="5454079"/>
            <a:ext cx="4583112" cy="1708160"/>
          </a:xfrm>
          <a:prstGeom prst="rect">
            <a:avLst/>
          </a:prstGeom>
          <a:noFill/>
        </p:spPr>
        <p:txBody>
          <a:bodyPr wrap="square" rtlCol="0">
            <a:spAutoFit/>
          </a:bodyPr>
          <a:lstStyle/>
          <a:p>
            <a:pPr marL="342900" indent="-342900" algn="just" defTabSz="914400">
              <a:buFont typeface="+mj-lt"/>
              <a:buAutoNum type="arabicPeriod" startAt="3"/>
            </a:pPr>
            <a:r>
              <a:rPr lang="es-MX" sz="1500" b="1" dirty="0" smtClean="0">
                <a:solidFill>
                  <a:prstClr val="black"/>
                </a:solidFill>
                <a:latin typeface="Century Gothic" panose="020B0502020202020204"/>
              </a:rPr>
              <a:t>Tercer </a:t>
            </a:r>
            <a:r>
              <a:rPr lang="es-MX" sz="1500" b="1" dirty="0">
                <a:solidFill>
                  <a:prstClr val="black"/>
                </a:solidFill>
                <a:latin typeface="Century Gothic" panose="020B0502020202020204"/>
              </a:rPr>
              <a:t>nivel de atención</a:t>
            </a:r>
            <a:r>
              <a:rPr lang="es-MX" sz="1500" dirty="0">
                <a:solidFill>
                  <a:prstClr val="black"/>
                </a:solidFill>
                <a:latin typeface="Century Gothic" panose="020B0502020202020204"/>
              </a:rPr>
              <a:t>: será brindado por el área de </a:t>
            </a:r>
            <a:r>
              <a:rPr lang="es-MX" sz="1500" dirty="0" smtClean="0">
                <a:solidFill>
                  <a:prstClr val="black"/>
                </a:solidFill>
                <a:latin typeface="Century Gothic" panose="020B0502020202020204"/>
              </a:rPr>
              <a:t>tecnología </a:t>
            </a:r>
            <a:r>
              <a:rPr lang="es-MX" sz="1500" dirty="0">
                <a:solidFill>
                  <a:prstClr val="black"/>
                </a:solidFill>
                <a:latin typeface="Century Gothic" panose="020B0502020202020204"/>
              </a:rPr>
              <a:t>del </a:t>
            </a:r>
            <a:r>
              <a:rPr lang="es-MX" sz="1500" b="1" dirty="0">
                <a:solidFill>
                  <a:prstClr val="black"/>
                </a:solidFill>
                <a:latin typeface="Century Gothic" panose="020B0502020202020204"/>
              </a:rPr>
              <a:t>INAI</a:t>
            </a:r>
            <a:r>
              <a:rPr lang="es-MX" sz="1500" dirty="0">
                <a:solidFill>
                  <a:prstClr val="black"/>
                </a:solidFill>
                <a:latin typeface="Century Gothic" panose="020B0502020202020204"/>
              </a:rPr>
              <a:t>, que dará asistencia y soporte para las mejoras y funcionalidad en la operación de la Plataforma Nacional, así como en la resolución de problemas que se presenten en la configuración general.</a:t>
            </a:r>
          </a:p>
        </p:txBody>
      </p:sp>
      <p:sp>
        <p:nvSpPr>
          <p:cNvPr id="8" name="CuadroTexto 7"/>
          <p:cNvSpPr txBox="1"/>
          <p:nvPr/>
        </p:nvSpPr>
        <p:spPr>
          <a:xfrm>
            <a:off x="3921125" y="3276164"/>
            <a:ext cx="4773613" cy="1938992"/>
          </a:xfrm>
          <a:prstGeom prst="rect">
            <a:avLst/>
          </a:prstGeom>
          <a:noFill/>
        </p:spPr>
        <p:txBody>
          <a:bodyPr wrap="square" rtlCol="0">
            <a:spAutoFit/>
          </a:bodyPr>
          <a:lstStyle/>
          <a:p>
            <a:pPr marL="342900" indent="-342900" algn="just" defTabSz="914400">
              <a:buFont typeface="+mj-lt"/>
              <a:buAutoNum type="arabicPeriod" startAt="2"/>
            </a:pPr>
            <a:r>
              <a:rPr lang="es-MX" sz="1500" b="1" dirty="0" smtClean="0">
                <a:solidFill>
                  <a:prstClr val="black"/>
                </a:solidFill>
                <a:latin typeface="Century Gothic" panose="020B0502020202020204"/>
              </a:rPr>
              <a:t>Segundo </a:t>
            </a:r>
            <a:r>
              <a:rPr lang="es-MX" sz="1500" b="1" dirty="0">
                <a:solidFill>
                  <a:prstClr val="black"/>
                </a:solidFill>
                <a:latin typeface="Century Gothic" panose="020B0502020202020204"/>
              </a:rPr>
              <a:t>nivel de atención</a:t>
            </a:r>
            <a:r>
              <a:rPr lang="es-MX" sz="1500" dirty="0">
                <a:solidFill>
                  <a:prstClr val="black"/>
                </a:solidFill>
                <a:latin typeface="Century Gothic" panose="020B0502020202020204"/>
              </a:rPr>
              <a:t>: </a:t>
            </a:r>
            <a:r>
              <a:rPr lang="es-MX" sz="1500" dirty="0" smtClean="0">
                <a:solidFill>
                  <a:prstClr val="black"/>
                </a:solidFill>
                <a:latin typeface="Century Gothic" panose="020B0502020202020204"/>
              </a:rPr>
              <a:t>el área </a:t>
            </a:r>
            <a:r>
              <a:rPr lang="es-MX" sz="1500" dirty="0">
                <a:solidFill>
                  <a:prstClr val="black"/>
                </a:solidFill>
                <a:latin typeface="Century Gothic" panose="020B0502020202020204"/>
              </a:rPr>
              <a:t>de </a:t>
            </a:r>
            <a:r>
              <a:rPr lang="es-MX" sz="1500" dirty="0" smtClean="0">
                <a:solidFill>
                  <a:prstClr val="black"/>
                </a:solidFill>
                <a:latin typeface="Century Gothic" panose="020B0502020202020204"/>
              </a:rPr>
              <a:t>tecnología </a:t>
            </a:r>
            <a:r>
              <a:rPr lang="es-MX" sz="1500" dirty="0">
                <a:solidFill>
                  <a:prstClr val="black"/>
                </a:solidFill>
                <a:latin typeface="Century Gothic" panose="020B0502020202020204"/>
              </a:rPr>
              <a:t>de los </a:t>
            </a:r>
            <a:r>
              <a:rPr lang="es-MX" sz="1500" b="1" dirty="0">
                <a:solidFill>
                  <a:prstClr val="black"/>
                </a:solidFill>
                <a:latin typeface="Century Gothic" panose="020B0502020202020204"/>
              </a:rPr>
              <a:t>organismos </a:t>
            </a:r>
            <a:r>
              <a:rPr lang="es-MX" sz="1500" b="1" dirty="0" smtClean="0">
                <a:solidFill>
                  <a:prstClr val="black"/>
                </a:solidFill>
                <a:latin typeface="Century Gothic" panose="020B0502020202020204"/>
              </a:rPr>
              <a:t>garantes </a:t>
            </a:r>
            <a:r>
              <a:rPr lang="es-MX" sz="1500" dirty="0" smtClean="0">
                <a:solidFill>
                  <a:prstClr val="black"/>
                </a:solidFill>
                <a:latin typeface="Century Gothic" panose="020B0502020202020204"/>
              </a:rPr>
              <a:t>dará </a:t>
            </a:r>
            <a:r>
              <a:rPr lang="es-MX" sz="1500" dirty="0">
                <a:solidFill>
                  <a:prstClr val="black"/>
                </a:solidFill>
                <a:latin typeface="Century Gothic" panose="020B0502020202020204"/>
              </a:rPr>
              <a:t>asistencia y soporte en la gestión de solicitudes de información y sustanciación en recursos de revisión, así como en la administración, revisión y validación de los documentos y archivos a incorporar en la Plataforma Nacional</a:t>
            </a:r>
            <a:r>
              <a:rPr lang="es-MX" sz="1500" dirty="0" smtClean="0">
                <a:solidFill>
                  <a:prstClr val="black"/>
                </a:solidFill>
                <a:latin typeface="Century Gothic" panose="020B0502020202020204"/>
              </a:rPr>
              <a:t>.</a:t>
            </a:r>
            <a:endParaRPr lang="es-MX" sz="1500" dirty="0">
              <a:solidFill>
                <a:prstClr val="black"/>
              </a:solidFill>
              <a:latin typeface="Century Gothic" panose="020B0502020202020204"/>
            </a:endParaRPr>
          </a:p>
        </p:txBody>
      </p:sp>
      <p:pic>
        <p:nvPicPr>
          <p:cNvPr id="2" name="Imagen 1"/>
          <p:cNvPicPr>
            <a:picLocks noChangeAspect="1"/>
          </p:cNvPicPr>
          <p:nvPr/>
        </p:nvPicPr>
        <p:blipFill rotWithShape="1">
          <a:blip r:embed="rId3"/>
          <a:srcRect l="75956" t="78166" r="1593" b="2590"/>
          <a:stretch/>
        </p:blipFill>
        <p:spPr>
          <a:xfrm>
            <a:off x="2599742" y="5408661"/>
            <a:ext cx="2189747" cy="1876928"/>
          </a:xfrm>
          <a:prstGeom prst="rect">
            <a:avLst/>
          </a:prstGeom>
        </p:spPr>
      </p:pic>
      <p:pic>
        <p:nvPicPr>
          <p:cNvPr id="9" name="Imagen 8"/>
          <p:cNvPicPr>
            <a:picLocks noChangeAspect="1"/>
          </p:cNvPicPr>
          <p:nvPr/>
        </p:nvPicPr>
        <p:blipFill rotWithShape="1">
          <a:blip r:embed="rId3"/>
          <a:srcRect l="51696" t="2344" r="27580" b="77179"/>
          <a:stretch/>
        </p:blipFill>
        <p:spPr>
          <a:xfrm>
            <a:off x="1673309" y="3200892"/>
            <a:ext cx="2021306" cy="1997242"/>
          </a:xfrm>
          <a:prstGeom prst="rect">
            <a:avLst/>
          </a:prstGeom>
        </p:spPr>
      </p:pic>
      <p:pic>
        <p:nvPicPr>
          <p:cNvPr id="10" name="Imagen 9"/>
          <p:cNvPicPr>
            <a:picLocks noChangeAspect="1"/>
          </p:cNvPicPr>
          <p:nvPr/>
        </p:nvPicPr>
        <p:blipFill rotWithShape="1">
          <a:blip r:embed="rId3"/>
          <a:srcRect l="30150" t="29153" r="29636" b="29646"/>
          <a:stretch/>
        </p:blipFill>
        <p:spPr>
          <a:xfrm>
            <a:off x="377530" y="1703742"/>
            <a:ext cx="1852865" cy="1898334"/>
          </a:xfrm>
          <a:prstGeom prst="rect">
            <a:avLst/>
          </a:prstGeom>
        </p:spPr>
      </p:pic>
    </p:spTree>
    <p:extLst>
      <p:ext uri="{BB962C8B-B14F-4D97-AF65-F5344CB8AC3E}">
        <p14:creationId xmlns:p14="http://schemas.microsoft.com/office/powerpoint/2010/main" val="220402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3" name="Título 1"/>
          <p:cNvSpPr txBox="1">
            <a:spLocks/>
          </p:cNvSpPr>
          <p:nvPr/>
        </p:nvSpPr>
        <p:spPr>
          <a:xfrm>
            <a:off x="182337" y="239199"/>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800" dirty="0">
                <a:solidFill>
                  <a:srgbClr val="FCFCFC"/>
                </a:solidFill>
              </a:rPr>
              <a:t>Segunda Parte</a:t>
            </a:r>
          </a:p>
        </p:txBody>
      </p:sp>
      <p:sp>
        <p:nvSpPr>
          <p:cNvPr id="7" name="Marcador de texto 4"/>
          <p:cNvSpPr txBox="1">
            <a:spLocks/>
          </p:cNvSpPr>
          <p:nvPr/>
        </p:nvSpPr>
        <p:spPr>
          <a:xfrm>
            <a:off x="1012372" y="2792466"/>
            <a:ext cx="8351321" cy="2110371"/>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lvl="1" indent="0" algn="ctr">
              <a:lnSpc>
                <a:spcPct val="120000"/>
              </a:lnSpc>
              <a:spcBef>
                <a:spcPts val="0"/>
              </a:spcBef>
              <a:buNone/>
            </a:pPr>
            <a:r>
              <a:rPr lang="es-ES" sz="3000" b="1" dirty="0">
                <a:solidFill>
                  <a:srgbClr val="7030A0"/>
                </a:solidFill>
                <a:latin typeface="Century Gothic" panose="020B0502020202020204" pitchFamily="34" charset="0"/>
              </a:rPr>
              <a:t>Dudas sobre el llenado de los formatos del SIPOT e interpretación de los lineamientos técnicos generales</a:t>
            </a:r>
            <a:endParaRPr lang="es-MX" sz="3000" b="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23217630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3" name="Título 1"/>
          <p:cNvSpPr txBox="1">
            <a:spLocks/>
          </p:cNvSpPr>
          <p:nvPr/>
        </p:nvSpPr>
        <p:spPr>
          <a:xfrm>
            <a:off x="166007" y="1902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400" dirty="0">
                <a:solidFill>
                  <a:srgbClr val="FCFCFC"/>
                </a:solidFill>
              </a:rPr>
              <a:t>Información veraz y actualizada</a:t>
            </a:r>
          </a:p>
        </p:txBody>
      </p:sp>
      <p:sp>
        <p:nvSpPr>
          <p:cNvPr id="14" name="Marcador de contenido 2"/>
          <p:cNvSpPr>
            <a:spLocks noGrp="1"/>
          </p:cNvSpPr>
          <p:nvPr>
            <p:ph idx="1"/>
          </p:nvPr>
        </p:nvSpPr>
        <p:spPr>
          <a:xfrm>
            <a:off x="616279" y="4229185"/>
            <a:ext cx="4672943" cy="2762165"/>
          </a:xfrm>
        </p:spPr>
        <p:txBody>
          <a:bodyPr>
            <a:noAutofit/>
          </a:bodyPr>
          <a:lstStyle/>
          <a:p>
            <a:pPr marL="73025" indent="0" algn="just">
              <a:lnSpc>
                <a:spcPct val="100000"/>
              </a:lnSpc>
              <a:buNone/>
            </a:pPr>
            <a:r>
              <a:rPr lang="es-MX" sz="2000" dirty="0">
                <a:latin typeface="Century Gothic" panose="020B0502020202020204" pitchFamily="34" charset="0"/>
                <a:ea typeface="Calibri"/>
                <a:cs typeface="Times New Roman"/>
              </a:rPr>
              <a:t>La </a:t>
            </a:r>
            <a:r>
              <a:rPr lang="es-MX" sz="2000" b="1" dirty="0">
                <a:latin typeface="Century Gothic" panose="020B0502020202020204" pitchFamily="34" charset="0"/>
                <a:ea typeface="Calibri"/>
                <a:cs typeface="Times New Roman"/>
              </a:rPr>
              <a:t>información</a:t>
            </a:r>
            <a:r>
              <a:rPr lang="es-MX" sz="2000" dirty="0">
                <a:latin typeface="Century Gothic" panose="020B0502020202020204" pitchFamily="34" charset="0"/>
                <a:ea typeface="Calibri"/>
                <a:cs typeface="Times New Roman"/>
              </a:rPr>
              <a:t> que se difunda guardará estricta </a:t>
            </a:r>
            <a:r>
              <a:rPr lang="es-MX" sz="2000" b="1" dirty="0">
                <a:latin typeface="Century Gothic" panose="020B0502020202020204" pitchFamily="34" charset="0"/>
                <a:ea typeface="Calibri"/>
                <a:cs typeface="Times New Roman"/>
              </a:rPr>
              <a:t>correspondencia </a:t>
            </a:r>
            <a:r>
              <a:rPr lang="es-MX" sz="2000" dirty="0">
                <a:latin typeface="Century Gothic" panose="020B0502020202020204" pitchFamily="34" charset="0"/>
                <a:ea typeface="Calibri"/>
                <a:cs typeface="Times New Roman"/>
              </a:rPr>
              <a:t>y </a:t>
            </a:r>
            <a:r>
              <a:rPr lang="es-MX" sz="2000" b="1" dirty="0">
                <a:latin typeface="Century Gothic" panose="020B0502020202020204" pitchFamily="34" charset="0"/>
                <a:ea typeface="Calibri"/>
                <a:cs typeface="Times New Roman"/>
              </a:rPr>
              <a:t>coherencia </a:t>
            </a:r>
            <a:r>
              <a:rPr lang="es-MX" sz="2000" dirty="0">
                <a:latin typeface="Century Gothic" panose="020B0502020202020204" pitchFamily="34" charset="0"/>
                <a:ea typeface="Calibri"/>
                <a:cs typeface="Times New Roman"/>
              </a:rPr>
              <a:t>con los </a:t>
            </a:r>
            <a:r>
              <a:rPr lang="es-MX" sz="2000" b="1" dirty="0">
                <a:latin typeface="Century Gothic" panose="020B0502020202020204" pitchFamily="34" charset="0"/>
                <a:ea typeface="Calibri"/>
                <a:cs typeface="Times New Roman"/>
              </a:rPr>
              <a:t>documentos y expedientes</a:t>
            </a:r>
            <a:r>
              <a:rPr lang="es-MX" sz="2000" dirty="0">
                <a:latin typeface="Century Gothic" panose="020B0502020202020204" pitchFamily="34" charset="0"/>
                <a:ea typeface="Calibri"/>
                <a:cs typeface="Times New Roman"/>
              </a:rPr>
              <a:t> en los que conste el ejercicio de sus facultades</a:t>
            </a:r>
          </a:p>
          <a:p>
            <a:pPr marL="73025" indent="0" algn="just">
              <a:lnSpc>
                <a:spcPct val="100000"/>
              </a:lnSpc>
              <a:spcBef>
                <a:spcPts val="1800"/>
              </a:spcBef>
              <a:buNone/>
            </a:pPr>
            <a:r>
              <a:rPr lang="es-MX" sz="2000" b="1" dirty="0">
                <a:latin typeface="Century Gothic" panose="020B0502020202020204" pitchFamily="34" charset="0"/>
                <a:ea typeface="Calibri"/>
                <a:cs typeface="Times New Roman"/>
              </a:rPr>
              <a:t>Ojo: </a:t>
            </a:r>
            <a:r>
              <a:rPr lang="es-MX" sz="2000" b="1" dirty="0" smtClean="0">
                <a:latin typeface="Century Gothic" panose="020B0502020202020204" pitchFamily="34" charset="0"/>
                <a:ea typeface="Calibri"/>
                <a:cs typeface="Times New Roman"/>
              </a:rPr>
              <a:t>La </a:t>
            </a:r>
            <a:r>
              <a:rPr lang="es-MX" sz="2000" b="1" dirty="0">
                <a:latin typeface="Century Gothic" panose="020B0502020202020204" pitchFamily="34" charset="0"/>
                <a:ea typeface="Calibri"/>
                <a:cs typeface="Times New Roman"/>
              </a:rPr>
              <a:t>información se publicará en sus Portales de Internet y en la </a:t>
            </a:r>
            <a:r>
              <a:rPr lang="es-MX" sz="2000" b="1" dirty="0" smtClean="0">
                <a:latin typeface="Century Gothic" panose="020B0502020202020204" pitchFamily="34" charset="0"/>
                <a:ea typeface="Calibri"/>
                <a:cs typeface="Times New Roman"/>
              </a:rPr>
              <a:t>PNT</a:t>
            </a:r>
            <a:endParaRPr lang="es-MX" sz="2000" b="1" dirty="0">
              <a:latin typeface="Century Gothic" panose="020B0502020202020204" pitchFamily="34" charset="0"/>
            </a:endParaRPr>
          </a:p>
        </p:txBody>
      </p:sp>
      <p:sp>
        <p:nvSpPr>
          <p:cNvPr id="5" name="Marcador de contenido 2"/>
          <p:cNvSpPr txBox="1">
            <a:spLocks/>
          </p:cNvSpPr>
          <p:nvPr/>
        </p:nvSpPr>
        <p:spPr>
          <a:xfrm>
            <a:off x="487680" y="1952374"/>
            <a:ext cx="8862840" cy="3215024"/>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indent="0" algn="just">
              <a:lnSpc>
                <a:spcPct val="100000"/>
              </a:lnSpc>
              <a:spcBef>
                <a:spcPts val="0"/>
              </a:spcBef>
              <a:buNone/>
            </a:pPr>
            <a:r>
              <a:rPr lang="es-MX" sz="2000" dirty="0" smtClean="0">
                <a:latin typeface="Century Gothic" panose="020B0502020202020204" pitchFamily="34" charset="0"/>
              </a:rPr>
              <a:t>La información se deberá actualizar </a:t>
            </a:r>
            <a:r>
              <a:rPr lang="es-MX" sz="2000" b="1" dirty="0" smtClean="0">
                <a:latin typeface="Century Gothic" panose="020B0502020202020204" pitchFamily="34" charset="0"/>
              </a:rPr>
              <a:t>por lo menos cada tres meses, </a:t>
            </a:r>
            <a:r>
              <a:rPr lang="es-MX" sz="2000" dirty="0" smtClean="0">
                <a:latin typeface="Century Gothic" panose="020B0502020202020204" pitchFamily="34" charset="0"/>
              </a:rPr>
              <a:t>salvo que otra normatividad establezca un plazo distinto(art. 62 Ley General).</a:t>
            </a:r>
          </a:p>
          <a:p>
            <a:pPr marL="0" indent="0" algn="just">
              <a:lnSpc>
                <a:spcPct val="100000"/>
              </a:lnSpc>
              <a:spcBef>
                <a:spcPts val="0"/>
              </a:spcBef>
              <a:buNone/>
            </a:pPr>
            <a:r>
              <a:rPr lang="es-MX" sz="1800" dirty="0" smtClean="0">
                <a:latin typeface="Century Gothic" panose="020B0502020202020204" pitchFamily="34" charset="0"/>
              </a:rPr>
              <a:t>Dentro de los 30 días naturales siguientes al cierre del período que corresponda, salvo las excepciones establecidas en los LTG.</a:t>
            </a:r>
            <a:endParaRPr lang="es-MX" sz="1800" dirty="0">
              <a:latin typeface="Century Gothic" panose="020B0502020202020204" pitchFamily="34" charset="0"/>
            </a:endParaRPr>
          </a:p>
        </p:txBody>
      </p:sp>
      <p:pic>
        <p:nvPicPr>
          <p:cNvPr id="4" name="Imagen 3"/>
          <p:cNvPicPr>
            <a:picLocks noChangeAspect="1"/>
          </p:cNvPicPr>
          <p:nvPr/>
        </p:nvPicPr>
        <p:blipFill rotWithShape="1">
          <a:blip r:embed="rId3">
            <a:biLevel thresh="75000"/>
          </a:blip>
          <a:srcRect b="4511"/>
          <a:stretch/>
        </p:blipFill>
        <p:spPr>
          <a:xfrm>
            <a:off x="5905500" y="3701728"/>
            <a:ext cx="3445020" cy="3289622"/>
          </a:xfrm>
          <a:prstGeom prst="rect">
            <a:avLst/>
          </a:prstGeom>
        </p:spPr>
      </p:pic>
    </p:spTree>
    <p:extLst>
      <p:ext uri="{BB962C8B-B14F-4D97-AF65-F5344CB8AC3E}">
        <p14:creationId xmlns:p14="http://schemas.microsoft.com/office/powerpoint/2010/main" val="33752002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
            <a:ext cx="10044113" cy="7740306"/>
          </a:xfrm>
          <a:prstGeom prst="rect">
            <a:avLst/>
          </a:prstGeom>
        </p:spPr>
      </p:pic>
      <p:sp>
        <p:nvSpPr>
          <p:cNvPr id="3" name="Título 1"/>
          <p:cNvSpPr txBox="1">
            <a:spLocks/>
          </p:cNvSpPr>
          <p:nvPr/>
        </p:nvSpPr>
        <p:spPr>
          <a:xfrm>
            <a:off x="247651" y="759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4000" dirty="0">
                <a:solidFill>
                  <a:srgbClr val="FCFCFC"/>
                </a:solidFill>
              </a:rPr>
              <a:t>¿</a:t>
            </a:r>
            <a:r>
              <a:rPr lang="es-MX" sz="4000" dirty="0" smtClean="0">
                <a:solidFill>
                  <a:srgbClr val="FCFCFC"/>
                </a:solidFill>
              </a:rPr>
              <a:t>Qué </a:t>
            </a:r>
            <a:r>
              <a:rPr lang="es-MX" sz="4000" dirty="0">
                <a:solidFill>
                  <a:srgbClr val="FCFCFC"/>
                </a:solidFill>
              </a:rPr>
              <a:t>hacer cuando no existe </a:t>
            </a:r>
            <a:r>
              <a:rPr lang="es-MX" sz="4000" dirty="0" smtClean="0">
                <a:solidFill>
                  <a:srgbClr val="FCFCFC"/>
                </a:solidFill>
              </a:rPr>
              <a:t>información? (1/2)</a:t>
            </a:r>
            <a:endParaRPr lang="es-MX" sz="4000" dirty="0">
              <a:solidFill>
                <a:srgbClr val="FCFCFC"/>
              </a:solidFill>
            </a:endParaRPr>
          </a:p>
        </p:txBody>
      </p:sp>
      <p:sp>
        <p:nvSpPr>
          <p:cNvPr id="7" name="Marcador de contenido 2"/>
          <p:cNvSpPr>
            <a:spLocks noGrp="1"/>
          </p:cNvSpPr>
          <p:nvPr>
            <p:ph idx="1"/>
          </p:nvPr>
        </p:nvSpPr>
        <p:spPr>
          <a:xfrm>
            <a:off x="247651" y="1396029"/>
            <a:ext cx="5276849" cy="674126"/>
          </a:xfrm>
        </p:spPr>
        <p:txBody>
          <a:bodyPr>
            <a:noAutofit/>
          </a:bodyPr>
          <a:lstStyle/>
          <a:p>
            <a:pPr marL="0" indent="0" algn="just">
              <a:lnSpc>
                <a:spcPct val="110000"/>
              </a:lnSpc>
              <a:spcBef>
                <a:spcPts val="0"/>
              </a:spcBef>
              <a:buNone/>
            </a:pPr>
            <a:r>
              <a:rPr lang="es-MX" sz="2500" b="1" dirty="0">
                <a:latin typeface="Century Gothic" panose="020B0502020202020204" pitchFamily="34" charset="0"/>
              </a:rPr>
              <a:t>Exposición de motivos y </a:t>
            </a:r>
            <a:r>
              <a:rPr lang="es-MX" sz="2500" b="1" dirty="0" smtClean="0">
                <a:latin typeface="Century Gothic" panose="020B0502020202020204" pitchFamily="34" charset="0"/>
              </a:rPr>
              <a:t>causas</a:t>
            </a:r>
            <a:endParaRPr lang="es-MX" sz="2500" b="1" dirty="0">
              <a:latin typeface="Century Gothic" panose="020B0502020202020204" pitchFamily="34" charset="0"/>
            </a:endParaRPr>
          </a:p>
        </p:txBody>
      </p:sp>
      <p:sp>
        <p:nvSpPr>
          <p:cNvPr id="8" name="Marcador de contenido 2"/>
          <p:cNvSpPr txBox="1">
            <a:spLocks/>
          </p:cNvSpPr>
          <p:nvPr/>
        </p:nvSpPr>
        <p:spPr>
          <a:xfrm>
            <a:off x="5124449" y="4856407"/>
            <a:ext cx="4667251" cy="2760275"/>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indent="0" algn="just">
              <a:lnSpc>
                <a:spcPct val="110000"/>
              </a:lnSpc>
              <a:spcBef>
                <a:spcPts val="0"/>
              </a:spcBef>
              <a:buNone/>
            </a:pPr>
            <a:r>
              <a:rPr lang="es-MX" sz="1500" b="1" dirty="0" smtClean="0">
                <a:latin typeface="Century Gothic" panose="020B0502020202020204" pitchFamily="34" charset="0"/>
              </a:rPr>
              <a:t>No se ha generado nunca </a:t>
            </a:r>
            <a:r>
              <a:rPr lang="es-MX" sz="1500" dirty="0" smtClean="0">
                <a:latin typeface="Century Gothic" panose="020B0502020202020204" pitchFamily="34" charset="0"/>
              </a:rPr>
              <a:t>información que por normatividad sea </a:t>
            </a:r>
            <a:r>
              <a:rPr lang="es-MX" sz="1500" b="1" dirty="0" smtClean="0">
                <a:latin typeface="Century Gothic" panose="020B0502020202020204" pitchFamily="34" charset="0"/>
              </a:rPr>
              <a:t>competencia </a:t>
            </a:r>
            <a:r>
              <a:rPr lang="es-MX" sz="1500" dirty="0" smtClean="0">
                <a:latin typeface="Century Gothic" panose="020B0502020202020204" pitchFamily="34" charset="0"/>
              </a:rPr>
              <a:t>del SO: </a:t>
            </a:r>
          </a:p>
          <a:p>
            <a:pPr marL="342900" indent="-342900" algn="just">
              <a:lnSpc>
                <a:spcPct val="110000"/>
              </a:lnSpc>
              <a:spcBef>
                <a:spcPts val="0"/>
              </a:spcBef>
              <a:buAutoNum type="alphaLcParenR"/>
            </a:pPr>
            <a:r>
              <a:rPr lang="es-MX" sz="1500" dirty="0" smtClean="0">
                <a:latin typeface="Century Gothic" panose="020B0502020202020204" pitchFamily="34" charset="0"/>
              </a:rPr>
              <a:t>Se puede difundir información que se considere </a:t>
            </a:r>
            <a:r>
              <a:rPr lang="es-MX" sz="1500" b="1" dirty="0" smtClean="0">
                <a:latin typeface="Century Gothic" panose="020B0502020202020204" pitchFamily="34" charset="0"/>
              </a:rPr>
              <a:t>equivalente</a:t>
            </a:r>
            <a:r>
              <a:rPr lang="es-MX" sz="1500" dirty="0" smtClean="0">
                <a:latin typeface="Century Gothic" panose="020B0502020202020204" pitchFamily="34" charset="0"/>
              </a:rPr>
              <a:t> -explicando mediante una leyenda por qué se considera equiparable- (hasta por un año).</a:t>
            </a:r>
          </a:p>
          <a:p>
            <a:pPr marL="342900" indent="-342900" algn="just">
              <a:lnSpc>
                <a:spcPct val="110000"/>
              </a:lnSpc>
              <a:spcBef>
                <a:spcPts val="0"/>
              </a:spcBef>
              <a:buAutoNum type="alphaLcParenR"/>
            </a:pPr>
            <a:r>
              <a:rPr lang="es-MX" sz="1500" dirty="0" smtClean="0">
                <a:latin typeface="Century Gothic" panose="020B0502020202020204" pitchFamily="34" charset="0"/>
              </a:rPr>
              <a:t>Una vez terminado el periodo de </a:t>
            </a:r>
            <a:r>
              <a:rPr lang="es-MX" sz="1500" b="1" dirty="0" smtClean="0">
                <a:latin typeface="Century Gothic" panose="020B0502020202020204" pitchFamily="34" charset="0"/>
              </a:rPr>
              <a:t>un año</a:t>
            </a:r>
            <a:r>
              <a:rPr lang="es-MX" sz="1500" dirty="0" smtClean="0">
                <a:latin typeface="Century Gothic" panose="020B0502020202020204" pitchFamily="34" charset="0"/>
              </a:rPr>
              <a:t>, se deberá </a:t>
            </a:r>
            <a:r>
              <a:rPr lang="es-MX" sz="1500" b="1" dirty="0" smtClean="0">
                <a:latin typeface="Century Gothic" panose="020B0502020202020204" pitchFamily="34" charset="0"/>
              </a:rPr>
              <a:t>generar y publicar </a:t>
            </a:r>
            <a:r>
              <a:rPr lang="es-MX" sz="1500" dirty="0" smtClean="0">
                <a:latin typeface="Century Gothic" panose="020B0502020202020204" pitchFamily="34" charset="0"/>
              </a:rPr>
              <a:t>la información de su competencia. </a:t>
            </a:r>
            <a:endParaRPr lang="es-MX" sz="2000" dirty="0" smtClean="0">
              <a:latin typeface="Century Gothic" panose="020B0502020202020204" pitchFamily="34" charset="0"/>
            </a:endParaRPr>
          </a:p>
        </p:txBody>
      </p:sp>
      <p:sp>
        <p:nvSpPr>
          <p:cNvPr id="9" name="Marcador de contenido 2"/>
          <p:cNvSpPr txBox="1">
            <a:spLocks/>
          </p:cNvSpPr>
          <p:nvPr/>
        </p:nvSpPr>
        <p:spPr>
          <a:xfrm>
            <a:off x="247651" y="6254799"/>
            <a:ext cx="4495799" cy="1738210"/>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indent="0" algn="just">
              <a:lnSpc>
                <a:spcPct val="110000"/>
              </a:lnSpc>
              <a:spcBef>
                <a:spcPts val="0"/>
              </a:spcBef>
              <a:buNone/>
            </a:pPr>
            <a:r>
              <a:rPr lang="es-MX" sz="1500" b="1" dirty="0" smtClean="0">
                <a:latin typeface="Century Gothic" panose="020B0502020202020204" pitchFamily="34" charset="0"/>
              </a:rPr>
              <a:t>No se generó información </a:t>
            </a:r>
            <a:r>
              <a:rPr lang="es-MX" sz="1500" dirty="0" smtClean="0">
                <a:latin typeface="Century Gothic" panose="020B0502020202020204" pitchFamily="34" charset="0"/>
              </a:rPr>
              <a:t>en algún </a:t>
            </a:r>
            <a:r>
              <a:rPr lang="es-MX" sz="1500" b="1" dirty="0" smtClean="0">
                <a:latin typeface="Century Gothic" panose="020B0502020202020204" pitchFamily="34" charset="0"/>
              </a:rPr>
              <a:t>período</a:t>
            </a:r>
            <a:r>
              <a:rPr lang="es-MX" sz="1500" dirty="0" smtClean="0">
                <a:latin typeface="Century Gothic" panose="020B0502020202020204" pitchFamily="34" charset="0"/>
              </a:rPr>
              <a:t> determinado. Se </a:t>
            </a:r>
            <a:r>
              <a:rPr lang="es-MX" sz="1500" b="1" dirty="0" smtClean="0">
                <a:latin typeface="Century Gothic" panose="020B0502020202020204" pitchFamily="34" charset="0"/>
              </a:rPr>
              <a:t>explicarán</a:t>
            </a:r>
            <a:r>
              <a:rPr lang="es-MX" sz="1500" dirty="0" smtClean="0">
                <a:latin typeface="Century Gothic" panose="020B0502020202020204" pitchFamily="34" charset="0"/>
              </a:rPr>
              <a:t> los motivo mediante una leyenda breve, clara, motivada y fundamentada.</a:t>
            </a:r>
          </a:p>
        </p:txBody>
      </p:sp>
      <p:pic>
        <p:nvPicPr>
          <p:cNvPr id="2" name="Imagen 1"/>
          <p:cNvPicPr>
            <a:picLocks noChangeAspect="1"/>
          </p:cNvPicPr>
          <p:nvPr/>
        </p:nvPicPr>
        <p:blipFill rotWithShape="1">
          <a:blip r:embed="rId3"/>
          <a:srcRect l="55720" t="4214" r="1270" b="4282"/>
          <a:stretch/>
        </p:blipFill>
        <p:spPr>
          <a:xfrm>
            <a:off x="5943600" y="1707440"/>
            <a:ext cx="3058163" cy="3025629"/>
          </a:xfrm>
          <a:prstGeom prst="rect">
            <a:avLst/>
          </a:prstGeom>
        </p:spPr>
      </p:pic>
      <p:pic>
        <p:nvPicPr>
          <p:cNvPr id="10" name="Imagen 9"/>
          <p:cNvPicPr>
            <a:picLocks noChangeAspect="1"/>
          </p:cNvPicPr>
          <p:nvPr/>
        </p:nvPicPr>
        <p:blipFill rotWithShape="1">
          <a:blip r:embed="rId4"/>
          <a:srcRect l="14088" t="8189" r="14967" b="20527"/>
          <a:stretch/>
        </p:blipFill>
        <p:spPr>
          <a:xfrm>
            <a:off x="926648" y="2722466"/>
            <a:ext cx="2906486" cy="3122582"/>
          </a:xfrm>
          <a:prstGeom prst="rect">
            <a:avLst/>
          </a:prstGeom>
        </p:spPr>
      </p:pic>
    </p:spTree>
    <p:extLst>
      <p:ext uri="{BB962C8B-B14F-4D97-AF65-F5344CB8AC3E}">
        <p14:creationId xmlns:p14="http://schemas.microsoft.com/office/powerpoint/2010/main" val="31095515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44113" cy="7740306"/>
          </a:xfrm>
          <a:prstGeom prst="rect">
            <a:avLst/>
          </a:prstGeom>
        </p:spPr>
      </p:pic>
      <p:sp>
        <p:nvSpPr>
          <p:cNvPr id="5" name="Marcador de contenido 2"/>
          <p:cNvSpPr txBox="1">
            <a:spLocks/>
          </p:cNvSpPr>
          <p:nvPr/>
        </p:nvSpPr>
        <p:spPr>
          <a:xfrm>
            <a:off x="247651" y="5530222"/>
            <a:ext cx="8934449" cy="2819684"/>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0" indent="0" algn="just">
              <a:lnSpc>
                <a:spcPct val="110000"/>
              </a:lnSpc>
              <a:spcBef>
                <a:spcPts val="0"/>
              </a:spcBef>
              <a:buNone/>
            </a:pPr>
            <a:r>
              <a:rPr lang="es-MX" sz="1500" b="1" dirty="0" smtClean="0">
                <a:latin typeface="Century Gothic" panose="020B0502020202020204" pitchFamily="34" charset="0"/>
              </a:rPr>
              <a:t>No se ha generado nunca </a:t>
            </a:r>
            <a:r>
              <a:rPr lang="es-MX" sz="1500" dirty="0" smtClean="0">
                <a:latin typeface="Century Gothic" panose="020B0502020202020204" pitchFamily="34" charset="0"/>
              </a:rPr>
              <a:t>información que por normatividad sea competencia del SO, y </a:t>
            </a:r>
            <a:r>
              <a:rPr lang="es-MX" sz="1500" b="1" dirty="0" smtClean="0">
                <a:latin typeface="Century Gothic" panose="020B0502020202020204" pitchFamily="34" charset="0"/>
              </a:rPr>
              <a:t>no existe información equivalente</a:t>
            </a:r>
            <a:r>
              <a:rPr lang="es-MX" sz="1500" dirty="0" smtClean="0">
                <a:latin typeface="Century Gothic" panose="020B0502020202020204" pitchFamily="34" charset="0"/>
              </a:rPr>
              <a:t>. Por medio de una leyenda, se deberá: </a:t>
            </a:r>
          </a:p>
          <a:p>
            <a:pPr marL="0" indent="0" algn="just">
              <a:lnSpc>
                <a:spcPct val="110000"/>
              </a:lnSpc>
              <a:spcBef>
                <a:spcPts val="0"/>
              </a:spcBef>
              <a:buNone/>
            </a:pPr>
            <a:endParaRPr lang="es-MX" sz="1500" dirty="0" smtClean="0">
              <a:latin typeface="Century Gothic" panose="020B0502020202020204" pitchFamily="34" charset="0"/>
            </a:endParaRPr>
          </a:p>
          <a:p>
            <a:pPr marL="0" indent="0" algn="just">
              <a:lnSpc>
                <a:spcPct val="110000"/>
              </a:lnSpc>
              <a:spcBef>
                <a:spcPts val="0"/>
              </a:spcBef>
              <a:buNone/>
            </a:pPr>
            <a:r>
              <a:rPr lang="es-MX" sz="1500" dirty="0" smtClean="0">
                <a:latin typeface="Century Gothic" panose="020B0502020202020204" pitchFamily="34" charset="0"/>
              </a:rPr>
              <a:t>a) Explicar que la información </a:t>
            </a:r>
            <a:r>
              <a:rPr lang="es-MX" sz="1500" b="1" dirty="0" smtClean="0">
                <a:latin typeface="Century Gothic" panose="020B0502020202020204" pitchFamily="34" charset="0"/>
              </a:rPr>
              <a:t>será generada</a:t>
            </a:r>
            <a:r>
              <a:rPr lang="es-MX" sz="1500" dirty="0" smtClean="0">
                <a:latin typeface="Century Gothic" panose="020B0502020202020204" pitchFamily="34" charset="0"/>
              </a:rPr>
              <a:t> y </a:t>
            </a:r>
            <a:r>
              <a:rPr lang="es-MX" sz="1500" b="1" dirty="0" smtClean="0">
                <a:latin typeface="Century Gothic" panose="020B0502020202020204" pitchFamily="34" charset="0"/>
              </a:rPr>
              <a:t>publicada </a:t>
            </a:r>
            <a:r>
              <a:rPr lang="es-MX" sz="1500" dirty="0" smtClean="0">
                <a:latin typeface="Century Gothic" panose="020B0502020202020204" pitchFamily="34" charset="0"/>
              </a:rPr>
              <a:t>(periodo máximo de dos años), y…</a:t>
            </a:r>
          </a:p>
          <a:p>
            <a:pPr marL="0" indent="0" algn="just">
              <a:lnSpc>
                <a:spcPct val="110000"/>
              </a:lnSpc>
              <a:spcBef>
                <a:spcPts val="0"/>
              </a:spcBef>
              <a:buNone/>
            </a:pPr>
            <a:endParaRPr lang="es-MX" sz="1500" b="1" dirty="0" smtClean="0">
              <a:latin typeface="Century Gothic" panose="020B0502020202020204" pitchFamily="34" charset="0"/>
            </a:endParaRPr>
          </a:p>
          <a:p>
            <a:pPr marL="0" indent="0" algn="just">
              <a:lnSpc>
                <a:spcPct val="110000"/>
              </a:lnSpc>
              <a:spcBef>
                <a:spcPts val="0"/>
              </a:spcBef>
              <a:buNone/>
            </a:pPr>
            <a:r>
              <a:rPr lang="es-MX" sz="1500" b="1" dirty="0" smtClean="0">
                <a:latin typeface="Century Gothic" panose="020B0502020202020204" pitchFamily="34" charset="0"/>
              </a:rPr>
              <a:t>b) Fundar </a:t>
            </a:r>
            <a:r>
              <a:rPr lang="es-MX" sz="1500" dirty="0" smtClean="0">
                <a:latin typeface="Century Gothic" panose="020B0502020202020204" pitchFamily="34" charset="0"/>
              </a:rPr>
              <a:t>los motivos por los cuales no se genera la información.</a:t>
            </a:r>
            <a:endParaRPr lang="es-MX" sz="1500" dirty="0">
              <a:latin typeface="Century Gothic" panose="020B0502020202020204" pitchFamily="34" charset="0"/>
            </a:endParaRPr>
          </a:p>
        </p:txBody>
      </p:sp>
      <p:pic>
        <p:nvPicPr>
          <p:cNvPr id="4" name="Imagen 3"/>
          <p:cNvPicPr>
            <a:picLocks noChangeAspect="1"/>
          </p:cNvPicPr>
          <p:nvPr/>
        </p:nvPicPr>
        <p:blipFill rotWithShape="1">
          <a:blip r:embed="rId3"/>
          <a:srcRect l="26611" t="4823" r="51167" b="75603"/>
          <a:stretch/>
        </p:blipFill>
        <p:spPr>
          <a:xfrm>
            <a:off x="3001253" y="1458946"/>
            <a:ext cx="4093996" cy="3766476"/>
          </a:xfrm>
          <a:prstGeom prst="rect">
            <a:avLst/>
          </a:prstGeom>
        </p:spPr>
      </p:pic>
      <p:sp>
        <p:nvSpPr>
          <p:cNvPr id="7" name="Título 1"/>
          <p:cNvSpPr txBox="1">
            <a:spLocks/>
          </p:cNvSpPr>
          <p:nvPr/>
        </p:nvSpPr>
        <p:spPr>
          <a:xfrm>
            <a:off x="247651" y="759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pPr algn="ctr"/>
            <a:r>
              <a:rPr lang="es-MX" sz="4000" dirty="0">
                <a:solidFill>
                  <a:srgbClr val="FCFCFC"/>
                </a:solidFill>
              </a:rPr>
              <a:t>¿</a:t>
            </a:r>
            <a:r>
              <a:rPr lang="es-MX" sz="4000" dirty="0" smtClean="0">
                <a:solidFill>
                  <a:srgbClr val="FCFCFC"/>
                </a:solidFill>
              </a:rPr>
              <a:t>Qué </a:t>
            </a:r>
            <a:r>
              <a:rPr lang="es-MX" sz="4000" dirty="0">
                <a:solidFill>
                  <a:srgbClr val="FCFCFC"/>
                </a:solidFill>
              </a:rPr>
              <a:t>hacer cuando no existe </a:t>
            </a:r>
            <a:r>
              <a:rPr lang="es-MX" sz="4000" dirty="0" smtClean="0">
                <a:solidFill>
                  <a:srgbClr val="FCFCFC"/>
                </a:solidFill>
              </a:rPr>
              <a:t>información? (2/2)</a:t>
            </a:r>
            <a:endParaRPr lang="es-MX" sz="4000" dirty="0">
              <a:solidFill>
                <a:srgbClr val="FCFCFC"/>
              </a:solidFill>
            </a:endParaRPr>
          </a:p>
        </p:txBody>
      </p:sp>
    </p:spTree>
    <p:extLst>
      <p:ext uri="{BB962C8B-B14F-4D97-AF65-F5344CB8AC3E}">
        <p14:creationId xmlns:p14="http://schemas.microsoft.com/office/powerpoint/2010/main" val="17466028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
            <a:ext cx="10044113" cy="7740306"/>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58" y="1666875"/>
            <a:ext cx="4741974" cy="4825656"/>
          </a:xfrm>
          <a:prstGeom prst="rect">
            <a:avLst/>
          </a:prstGeom>
          <a:effectLst>
            <a:softEdge rad="127000"/>
          </a:effectLst>
        </p:spPr>
      </p:pic>
      <p:sp>
        <p:nvSpPr>
          <p:cNvPr id="8" name="Marcador de contenido 2"/>
          <p:cNvSpPr>
            <a:spLocks noGrp="1"/>
          </p:cNvSpPr>
          <p:nvPr>
            <p:ph idx="1"/>
          </p:nvPr>
        </p:nvSpPr>
        <p:spPr>
          <a:xfrm>
            <a:off x="76200" y="1638065"/>
            <a:ext cx="5227616" cy="1752836"/>
          </a:xfrm>
        </p:spPr>
        <p:txBody>
          <a:bodyPr>
            <a:noAutofit/>
          </a:bodyPr>
          <a:lstStyle/>
          <a:p>
            <a:pPr marL="0" lvl="0" indent="0" algn="just">
              <a:lnSpc>
                <a:spcPct val="100000"/>
              </a:lnSpc>
              <a:buNone/>
            </a:pPr>
            <a:r>
              <a:rPr lang="es-MX" sz="2000" dirty="0">
                <a:latin typeface="Century Gothic" panose="020B0502020202020204" pitchFamily="34" charset="0"/>
              </a:rPr>
              <a:t>La </a:t>
            </a:r>
            <a:r>
              <a:rPr lang="es-MX" sz="2000" b="1" dirty="0">
                <a:latin typeface="Century Gothic" panose="020B0502020202020204" pitchFamily="34" charset="0"/>
              </a:rPr>
              <a:t>información pública, </a:t>
            </a:r>
            <a:r>
              <a:rPr lang="es-MX" sz="2000" dirty="0">
                <a:latin typeface="Century Gothic" panose="020B0502020202020204" pitchFamily="34" charset="0"/>
              </a:rPr>
              <a:t>derivada de las obligaciones de transparencia, </a:t>
            </a:r>
            <a:r>
              <a:rPr lang="es-MX" sz="2000" b="1" dirty="0">
                <a:latin typeface="Century Gothic" panose="020B0502020202020204" pitchFamily="34" charset="0"/>
              </a:rPr>
              <a:t>no constituye propaganda </a:t>
            </a:r>
            <a:r>
              <a:rPr lang="es-MX" sz="2000" dirty="0">
                <a:latin typeface="Century Gothic" panose="020B0502020202020204" pitchFamily="34" charset="0"/>
              </a:rPr>
              <a:t>gubernamental ni electoral por lo que</a:t>
            </a:r>
            <a:r>
              <a:rPr lang="es-MX" sz="2000" dirty="0" smtClean="0">
                <a:latin typeface="Century Gothic" panose="020B0502020202020204" pitchFamily="34" charset="0"/>
              </a:rPr>
              <a:t>:</a:t>
            </a:r>
            <a:endParaRPr lang="es-MX" sz="2000" dirty="0">
              <a:latin typeface="Century Gothic" panose="020B0502020202020204" pitchFamily="34" charset="0"/>
            </a:endParaRPr>
          </a:p>
        </p:txBody>
      </p:sp>
      <p:sp>
        <p:nvSpPr>
          <p:cNvPr id="7" name="Marcador de contenido 2"/>
          <p:cNvSpPr txBox="1">
            <a:spLocks/>
          </p:cNvSpPr>
          <p:nvPr/>
        </p:nvSpPr>
        <p:spPr>
          <a:xfrm>
            <a:off x="96299" y="3390901"/>
            <a:ext cx="4848764" cy="3796879"/>
          </a:xfrm>
          <a:prstGeom prst="rect">
            <a:avLst/>
          </a:prstGeom>
        </p:spPr>
        <p:txBody>
          <a:bodyPr vert="horz" lIns="91440" tIns="45720" rIns="91440" bIns="45720" rtlCol="0">
            <a:noAutofit/>
          </a:bodyPr>
          <a:lst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a:lstStyle>
          <a:p>
            <a:pPr marL="358775" indent="0" algn="just">
              <a:lnSpc>
                <a:spcPct val="100000"/>
              </a:lnSpc>
              <a:buNone/>
            </a:pPr>
            <a:r>
              <a:rPr lang="es-MX" sz="2000" dirty="0" smtClean="0">
                <a:latin typeface="Century Gothic" panose="020B0502020202020204" pitchFamily="34" charset="0"/>
              </a:rPr>
              <a:t>En periodos de </a:t>
            </a:r>
            <a:r>
              <a:rPr lang="es-MX" sz="2000" b="1" dirty="0" smtClean="0">
                <a:latin typeface="Century Gothic" panose="020B0502020202020204" pitchFamily="34" charset="0"/>
              </a:rPr>
              <a:t>campaña </a:t>
            </a:r>
            <a:r>
              <a:rPr lang="es-MX" sz="2000" dirty="0" smtClean="0">
                <a:latin typeface="Century Gothic" panose="020B0502020202020204" pitchFamily="34" charset="0"/>
              </a:rPr>
              <a:t>y</a:t>
            </a:r>
            <a:r>
              <a:rPr lang="es-MX" sz="2000" b="1" dirty="0" smtClean="0">
                <a:latin typeface="Century Gothic" panose="020B0502020202020204" pitchFamily="34" charset="0"/>
              </a:rPr>
              <a:t> precampaña </a:t>
            </a:r>
            <a:r>
              <a:rPr lang="es-MX" sz="2000" dirty="0" smtClean="0">
                <a:latin typeface="Century Gothic" panose="020B0502020202020204" pitchFamily="34" charset="0"/>
              </a:rPr>
              <a:t>electoral</a:t>
            </a:r>
            <a:r>
              <a:rPr lang="es-MX" sz="2000" b="1" dirty="0" smtClean="0">
                <a:latin typeface="Century Gothic" panose="020B0502020202020204" pitchFamily="34" charset="0"/>
              </a:rPr>
              <a:t> </a:t>
            </a:r>
            <a:r>
              <a:rPr lang="es-MX" sz="2000" dirty="0" smtClean="0">
                <a:latin typeface="Century Gothic" panose="020B0502020202020204" pitchFamily="34" charset="0"/>
              </a:rPr>
              <a:t>se deberá </a:t>
            </a:r>
            <a:r>
              <a:rPr lang="es-MX" sz="2000" b="1" dirty="0" smtClean="0">
                <a:latin typeface="Century Gothic" panose="020B0502020202020204" pitchFamily="34" charset="0"/>
              </a:rPr>
              <a:t>mantener publicada y actualizada, a menos </a:t>
            </a:r>
            <a:r>
              <a:rPr lang="es-MX" sz="2000" dirty="0" smtClean="0">
                <a:latin typeface="Century Gothic" panose="020B0502020202020204" pitchFamily="34" charset="0"/>
              </a:rPr>
              <a:t>que la normatividad electoral </a:t>
            </a:r>
            <a:r>
              <a:rPr lang="es-MX" sz="2000" b="1" dirty="0" smtClean="0">
                <a:latin typeface="Century Gothic" panose="020B0502020202020204" pitchFamily="34" charset="0"/>
              </a:rPr>
              <a:t>expresamente restrinja </a:t>
            </a:r>
            <a:r>
              <a:rPr lang="es-MX" sz="2000" dirty="0" smtClean="0">
                <a:latin typeface="Century Gothic" panose="020B0502020202020204" pitchFamily="34" charset="0"/>
              </a:rPr>
              <a:t>el acceso a alguna de la información publicada (se incluirá una </a:t>
            </a:r>
            <a:r>
              <a:rPr lang="es-MX" sz="2000" b="1" dirty="0" smtClean="0">
                <a:latin typeface="Century Gothic" panose="020B0502020202020204" pitchFamily="34" charset="0"/>
              </a:rPr>
              <a:t>leyenda explicativa, fundada y motivada</a:t>
            </a:r>
            <a:r>
              <a:rPr lang="es-MX" sz="2000" dirty="0" smtClean="0">
                <a:latin typeface="Century Gothic" panose="020B0502020202020204" pitchFamily="34" charset="0"/>
              </a:rPr>
              <a:t>, indicando el periodo en el que se mantendrá limitado el acceso).</a:t>
            </a:r>
            <a:endParaRPr lang="es-MX" sz="2000" dirty="0">
              <a:latin typeface="Century Gothic" panose="020B0502020202020204" pitchFamily="34" charset="0"/>
            </a:endParaRPr>
          </a:p>
        </p:txBody>
      </p:sp>
      <p:sp>
        <p:nvSpPr>
          <p:cNvPr id="10" name="Título 1"/>
          <p:cNvSpPr txBox="1">
            <a:spLocks/>
          </p:cNvSpPr>
          <p:nvPr/>
        </p:nvSpPr>
        <p:spPr>
          <a:xfrm>
            <a:off x="166007" y="190214"/>
            <a:ext cx="9601200" cy="966538"/>
          </a:xfrm>
          <a:prstGeom prst="rect">
            <a:avLst/>
          </a:prstGeom>
        </p:spPr>
        <p:txBody>
          <a:bodyPr vert="horz" lIns="91440" tIns="45720" rIns="91440" bIns="45720" rtlCol="0" anchor="ctr">
            <a:noAutofit/>
          </a:bodyPr>
          <a:lst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a:lstStyle>
          <a:p>
            <a:r>
              <a:rPr lang="es-MX" sz="4400" dirty="0" err="1" smtClean="0">
                <a:solidFill>
                  <a:srgbClr val="FCFCFC"/>
                </a:solidFill>
              </a:rPr>
              <a:t>IPO</a:t>
            </a:r>
            <a:r>
              <a:rPr lang="es-MX" sz="4400" dirty="0" smtClean="0">
                <a:solidFill>
                  <a:srgbClr val="FCFCFC"/>
                </a:solidFill>
              </a:rPr>
              <a:t> no es propaganda electoral</a:t>
            </a:r>
            <a:endParaRPr lang="es-MX" sz="4400" dirty="0">
              <a:solidFill>
                <a:srgbClr val="FCFCFC"/>
              </a:solidFill>
            </a:endParaRPr>
          </a:p>
        </p:txBody>
      </p:sp>
    </p:spTree>
    <p:extLst>
      <p:ext uri="{BB962C8B-B14F-4D97-AF65-F5344CB8AC3E}">
        <p14:creationId xmlns:p14="http://schemas.microsoft.com/office/powerpoint/2010/main" val="2773694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1963</TotalTime>
  <Words>3965</Words>
  <Application>Microsoft Office PowerPoint</Application>
  <PresentationFormat>Personalizado</PresentationFormat>
  <Paragraphs>392</Paragraphs>
  <Slides>103</Slides>
  <Notes>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103</vt:i4>
      </vt:variant>
    </vt:vector>
  </HeadingPairs>
  <TitlesOfParts>
    <vt:vector size="112" baseType="lpstr">
      <vt:lpstr>Arial</vt:lpstr>
      <vt:lpstr>Arial Narrow</vt:lpstr>
      <vt:lpstr>Calibri</vt:lpstr>
      <vt:lpstr>Calibri Light</vt:lpstr>
      <vt:lpstr>Century Gothic</vt:lpstr>
      <vt:lpstr>Times New Roman</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¿Qué es? y ¿Cuáles son sus alcances?</vt:lpstr>
      <vt:lpstr>¿Qué camino llevamos?</vt:lpstr>
      <vt:lpstr>Directrices de la LGTAIP</vt:lpstr>
      <vt:lpstr>Lineamientos Técnicos Generales para la publicación, homologación y estandarización de la información de las obligaciones establecidas en el Título Quinto y en la fracción IV del artículo 31 de la Ley General de Transparencia y Acceso a la Información Pública, que deben de difundir los sujetos obligados en los portales de Internet y en la Plataforma Nacional de Transparencia.</vt:lpstr>
      <vt:lpstr>Estructura de los LTG Ejemplo: artículo 70 fracción III</vt:lpstr>
      <vt:lpstr>Estructura de los LTG Ejemplo: artículo 70 fracción III</vt:lpstr>
      <vt:lpstr>Estructura de los LTG Ejemplo: artículo 70 fracción III</vt:lpstr>
      <vt:lpstr>Estructura de los LTG Ejemplo: artículo 70 fracción III</vt:lpstr>
      <vt:lpstr>Estructura de los LTG Ejemplo: artículo 70 fracción III</vt:lpstr>
      <vt:lpstr>Estructura de los LTG Ejemplo: artículo 70 fracción III</vt:lpstr>
      <vt:lpstr>Estructura de los LTG Ejemplo: artículo 70 fracción III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ARQUIMEDES MARTINEZ</cp:lastModifiedBy>
  <cp:revision>302</cp:revision>
  <dcterms:created xsi:type="dcterms:W3CDTF">2016-08-19T19:05:43Z</dcterms:created>
  <dcterms:modified xsi:type="dcterms:W3CDTF">2017-01-30T06:32:42Z</dcterms:modified>
</cp:coreProperties>
</file>